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0"/>
  </p:notesMasterIdLst>
  <p:handoutMasterIdLst>
    <p:handoutMasterId r:id="rId31"/>
  </p:handoutMasterIdLst>
  <p:sldIdLst>
    <p:sldId id="269" r:id="rId6"/>
    <p:sldId id="378" r:id="rId7"/>
    <p:sldId id="379" r:id="rId8"/>
    <p:sldId id="380" r:id="rId9"/>
    <p:sldId id="381" r:id="rId10"/>
    <p:sldId id="382" r:id="rId11"/>
    <p:sldId id="383" r:id="rId12"/>
    <p:sldId id="384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  <p:sldId id="400" r:id="rId26"/>
    <p:sldId id="397" r:id="rId27"/>
    <p:sldId id="401" r:id="rId28"/>
    <p:sldId id="399" r:id="rId2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08F8"/>
    <a:srgbClr val="040234"/>
    <a:srgbClr val="BED3E1"/>
    <a:srgbClr val="A6A6A6"/>
    <a:srgbClr val="6F6F6F"/>
    <a:srgbClr val="CC6600"/>
    <a:srgbClr val="5292C9"/>
    <a:srgbClr val="2E91ED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1" autoAdjust="0"/>
    <p:restoredTop sz="90935" autoAdjust="0"/>
  </p:normalViewPr>
  <p:slideViewPr>
    <p:cSldViewPr>
      <p:cViewPr>
        <p:scale>
          <a:sx n="75" d="100"/>
          <a:sy n="75" d="100"/>
        </p:scale>
        <p:origin x="-744" y="7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A59369-211C-4E14-AE9A-7E721396F117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79BE366-CA43-4E0D-97D0-B0CDDEE7A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80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918031-0801-4CE0-A944-423FBB35FB1A}" type="datetimeFigureOut">
              <a:rPr lang="en-US"/>
              <a:pPr>
                <a:defRPr/>
              </a:pPr>
              <a:t>10/31/2016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26BC64F-4DEC-4595-9420-C6CFD784A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6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BC64F-4DEC-4595-9420-C6CFD784A95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76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BC64F-4DEC-4595-9420-C6CFD784A95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17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25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6199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6C14B-C195-4CDD-8559-964E0F2A34F6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31/10/2016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FCED6-CABF-4A52-8753-F3288E9E815B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159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357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B3774-A175-4231-812C-BFD1C97796DA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31/10/2016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5426C-34EF-4A6C-B613-3D7485F63F6B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3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1628801"/>
            <a:ext cx="4042792" cy="45365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1628801"/>
            <a:ext cx="4114800" cy="45365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0926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18BAB-5D7F-4DE8-9EB2-BE4F26330ED2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31/10/2016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32DC-DB93-4286-9F5B-BE56650A79B0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42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53A4-5DC1-4B94-A064-AFB72D2635BF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31/10/2016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126C-F274-453D-9182-1BC70CC6F0B5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9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945D52A-95BD-47EB-AFAD-AC5AAB2E094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47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C1AB0-4E2D-4D8F-A185-85172DAC14E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5BCC-5CEF-4468-95AD-653174005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0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543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6C14B-C195-4CDD-8559-964E0F2A34F6}" type="datetimeFigureOut">
              <a:rPr lang="en-GB" smtClean="0"/>
              <a:pPr>
                <a:defRPr/>
              </a:pPr>
              <a:t>31/10/2016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FCED6-CABF-4A52-8753-F3288E9E81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8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004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10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BC09C-A1EB-4D5E-A359-7293372B2692}" type="datetimeFigureOut">
              <a:rPr lang="en-GB" smtClean="0"/>
              <a:pPr>
                <a:defRPr/>
              </a:pPr>
              <a:t>31/10/2016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4BA37-7F9A-42B1-BE85-808B4A636C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B3774-A175-4231-812C-BFD1C97796DA}" type="datetimeFigureOut">
              <a:rPr lang="en-GB" smtClean="0"/>
              <a:pPr>
                <a:defRPr/>
              </a:pPr>
              <a:t>31/10/2016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5426C-34EF-4A6C-B613-3D7485F63F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11430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984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0D0FB-078E-4E7B-B77E-6CD7564063AA}" type="datetimeFigureOut">
              <a:rPr lang="en-GB" smtClean="0"/>
              <a:pPr>
                <a:defRPr/>
              </a:pPr>
              <a:t>31/10/2016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4FCAD-A84A-4172-AEC7-B2111AB1C42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039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53A4-5DC1-4B94-A064-AFB72D2635BF}" type="datetimeFigureOut">
              <a:rPr lang="en-GB" smtClean="0"/>
              <a:pPr>
                <a:defRPr/>
              </a:pPr>
              <a:t>31/10/2016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126C-F274-453D-9182-1BC70CC6F0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31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69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hyperlink" Target="http://www.unops.org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\\unopsdk040002\user home$\leoniec\Desktop\power point\back pp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76313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022D8C-FCA2-4142-9202-71B032460CE6}" type="datetimeFigureOut">
              <a:rPr lang="en-GB" smtClean="0"/>
              <a:pPr>
                <a:defRPr/>
              </a:pPr>
              <a:t>31/10/2016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C9840D-5FCC-4A11-8DB1-D095C0EC434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2" name="Picture 13" descr="\\crp.unops.local\files\DivisionData\EO\Communications\Logos\UNOPS Logo\UNOPS logo_2009\UNOPS_logo_2009_C-70M-36Y-0K-0.gif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913"/>
            <a:ext cx="159385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87" r:id="rId3"/>
    <p:sldLayoutId id="2147483795" r:id="rId4"/>
    <p:sldLayoutId id="2147483788" r:id="rId5"/>
    <p:sldLayoutId id="2147483789" r:id="rId6"/>
    <p:sldLayoutId id="2147483790" r:id="rId7"/>
    <p:sldLayoutId id="2147483792" r:id="rId8"/>
    <p:sldLayoutId id="2147483801" r:id="rId9"/>
    <p:sldLayoutId id="2147483802" r:id="rId10"/>
    <p:sldLayoutId id="2147483803" r:id="rId11"/>
    <p:sldLayoutId id="2147483804" r:id="rId12"/>
    <p:sldLayoutId id="2147483806" r:id="rId13"/>
    <p:sldLayoutId id="2147483808" r:id="rId14"/>
    <p:sldLayoutId id="2147483809" r:id="rId15"/>
    <p:sldLayoutId id="2147483810" r:id="rId16"/>
    <p:sldLayoutId id="2147483814" r:id="rId1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800" b="1" kern="1200" dirty="0">
          <a:solidFill>
            <a:srgbClr val="6F6F6F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w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62400" y="1066800"/>
            <a:ext cx="4798786" cy="880241"/>
          </a:xfrm>
        </p:spPr>
        <p:txBody>
          <a:bodyPr/>
          <a:lstStyle/>
          <a:p>
            <a:pPr>
              <a:defRPr/>
            </a:pPr>
            <a:r>
              <a:rPr lang="en-GB" sz="3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Procurement </a:t>
            </a:r>
            <a:r>
              <a:rPr lang="en-GB" sz="3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Principles</a:t>
            </a:r>
            <a:endParaRPr lang="en-US" sz="3200" dirty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191000" y="5105400"/>
            <a:ext cx="4724400" cy="609600"/>
          </a:xfrm>
        </p:spPr>
        <p:txBody>
          <a:bodyPr/>
          <a:lstStyle/>
          <a:p>
            <a:pPr algn="ctr">
              <a:defRPr/>
            </a:pP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Nov 2016 – Nay </a:t>
            </a:r>
            <a:r>
              <a:rPr lang="en-US" sz="2200" b="1" dirty="0" err="1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Pyi</a:t>
            </a: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 Taw</a:t>
            </a:r>
            <a:endParaRPr lang="en-US" sz="2200" b="1" dirty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962400" y="2587823"/>
            <a:ext cx="48387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 sz="2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prstClr val="black"/>
                </a:solidFill>
              </a:rPr>
              <a:t>Training on Planning, Budgeting, Controls, Cash Flow and </a:t>
            </a:r>
            <a:br>
              <a:rPr lang="en-US" sz="2000" dirty="0">
                <a:solidFill>
                  <a:prstClr val="black"/>
                </a:solidFill>
              </a:rPr>
            </a:br>
            <a:r>
              <a:rPr lang="en-US" sz="2000" dirty="0">
                <a:solidFill>
                  <a:prstClr val="black"/>
                </a:solidFill>
              </a:rPr>
              <a:t>Government Financial Rules for </a:t>
            </a:r>
            <a:br>
              <a:rPr lang="en-US" sz="2000" dirty="0">
                <a:solidFill>
                  <a:prstClr val="black"/>
                </a:solidFill>
              </a:rPr>
            </a:br>
            <a:r>
              <a:rPr lang="en-US" sz="2000" dirty="0">
                <a:solidFill>
                  <a:prstClr val="black"/>
                </a:solidFill>
              </a:rPr>
              <a:t>Government Health Staff</a:t>
            </a:r>
            <a:r>
              <a:rPr lang="en-US" sz="2400" dirty="0">
                <a:solidFill>
                  <a:prstClr val="black"/>
                </a:solidFill>
              </a:rPr>
              <a:t/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0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Presented by DOH and UNOPS</a:t>
            </a:r>
            <a:endParaRPr lang="en-US" sz="2000" dirty="0">
              <a:solidFill>
                <a:prstClr val="black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5810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Solicitation Method -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Continued</a:t>
            </a:r>
            <a:endParaRPr lang="en-GB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8310562" cy="48006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For </a:t>
            </a:r>
            <a:r>
              <a:rPr lang="en-US" alt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less than MMK 1,000,001, </a:t>
            </a:r>
            <a:r>
              <a:rPr lang="en-US" alt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Telephone </a:t>
            </a:r>
            <a:r>
              <a:rPr lang="en-US" alt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quotations can be accepted but shall be  recorded in file. ( refer SOP)</a:t>
            </a:r>
            <a:endParaRPr lang="en-IN" altLang="en-US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Quotations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received/submitted only after submission deadline is not eligible to be evaluated.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10</a:t>
            </a:fld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397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581025"/>
          </a:xfrm>
        </p:spPr>
        <p:txBody>
          <a:bodyPr/>
          <a:lstStyle/>
          <a:p>
            <a:r>
              <a:rPr lang="en-IN" alt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Evaluation Criteria and </a:t>
            </a:r>
            <a:r>
              <a:rPr lang="en-IN" alt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Methodology</a:t>
            </a:r>
            <a:endParaRPr lang="en-GB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599"/>
            <a:ext cx="8310562" cy="4876801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Minimum 2 persons to be in the evaluation team</a:t>
            </a:r>
          </a:p>
          <a:p>
            <a:pPr indent="-3600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First to look at the technical compliance with the 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specifications and prepare the technical comparison sheet.</a:t>
            </a:r>
            <a:endParaRPr lang="en-GB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Non-complaint offers shall be rejected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Prepare price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comparison of compliant offers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Check for no  Conflict of Interest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Select lowest priced, technically most acceptable offer 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methodology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Prepare Evaluation report</a:t>
            </a:r>
            <a:endParaRPr lang="en-GB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294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581025"/>
          </a:xfrm>
        </p:spPr>
        <p:txBody>
          <a:bodyPr/>
          <a:lstStyle/>
          <a:p>
            <a:r>
              <a:rPr lang="en-IN" alt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Procurement Review &amp; Award of </a:t>
            </a:r>
            <a:r>
              <a:rPr lang="en-IN" alt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Contract</a:t>
            </a:r>
            <a:endParaRPr lang="en-GB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599"/>
            <a:ext cx="7924800" cy="381000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Submission of evaluation report to Approving authority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Contract award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62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581025"/>
          </a:xfrm>
        </p:spPr>
        <p:txBody>
          <a:bodyPr/>
          <a:lstStyle/>
          <a:p>
            <a:r>
              <a:rPr lang="en-IN" alt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Contracting &amp; Contract </a:t>
            </a:r>
            <a:r>
              <a:rPr lang="en-IN" alt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Administration</a:t>
            </a:r>
            <a:endParaRPr lang="en-GB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599"/>
            <a:ext cx="7924800" cy="4495801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Stages of contract administration include</a:t>
            </a:r>
            <a:r>
              <a:rPr lang="en-GB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:</a:t>
            </a:r>
            <a:endParaRPr lang="en-GB" dirty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lvl="1" indent="-34290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Monitoring </a:t>
            </a:r>
            <a:r>
              <a:rPr lang="en-GB" sz="24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and control of contract performance</a:t>
            </a:r>
          </a:p>
          <a:p>
            <a:pPr lvl="1" indent="-34290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Dispute </a:t>
            </a:r>
            <a:r>
              <a:rPr lang="en-GB" sz="24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management</a:t>
            </a:r>
          </a:p>
          <a:p>
            <a:pPr lvl="1" indent="-34290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Financial </a:t>
            </a:r>
            <a:r>
              <a:rPr lang="en-GB" sz="24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management</a:t>
            </a:r>
          </a:p>
          <a:p>
            <a:pPr lvl="1" indent="-34290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Contract </a:t>
            </a:r>
            <a:r>
              <a:rPr lang="en-GB" sz="24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completion and Payment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938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581025"/>
          </a:xfrm>
        </p:spPr>
        <p:txBody>
          <a:bodyPr/>
          <a:lstStyle/>
          <a:p>
            <a:r>
              <a:rPr lang="en-IN" alt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Pooling </a:t>
            </a:r>
            <a:r>
              <a:rPr lang="en-IN" alt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Procurement</a:t>
            </a:r>
            <a:endParaRPr lang="en-GB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599"/>
            <a:ext cx="8153400" cy="4876801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For the purpose of calculating the cost of a single procurement, the entire similar requirement in a quarter shall be pooled together. 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Examples :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The items for which the suppliers are the same shall be treated as similar. (E.g.  </a:t>
            </a: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Laptop Computer, Printer </a:t>
            </a: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and </a:t>
            </a: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UPS)</a:t>
            </a:r>
            <a:endParaRPr lang="en-GB" sz="2200" dirty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For the same items being procured in different townships under different procurement actions the suppliers cannot be the same as they are located in different </a:t>
            </a: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townships.</a:t>
            </a:r>
          </a:p>
          <a:p>
            <a:pPr marL="720725" indent="-365125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720725" algn="l"/>
              </a:tabLst>
            </a:pP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Procurement </a:t>
            </a: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for </a:t>
            </a: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IT Equipment </a:t>
            </a: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for Yangon and Mandalay, if carried out separately at each township, need not to be pooled together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185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839" y="1070923"/>
            <a:ext cx="2329180" cy="116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4800" y="507295"/>
            <a:ext cx="8229600" cy="5810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Branded Products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15</a:t>
            </a:fld>
            <a:endParaRPr lang="en-GB" sz="1000" dirty="0">
              <a:latin typeface="+mn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916" y="632782"/>
            <a:ext cx="876564" cy="76802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3008" y="2106842"/>
            <a:ext cx="8386192" cy="4217758"/>
          </a:xfrm>
        </p:spPr>
        <p:txBody>
          <a:bodyPr>
            <a:normAutofit/>
          </a:bodyPr>
          <a:lstStyle/>
          <a:p>
            <a:pPr algn="just" rtl="0" fontAlgn="base"/>
            <a:r>
              <a:rPr lang="en-US" sz="2400" kern="1200" dirty="0" smtClean="0">
                <a:solidFill>
                  <a:schemeClr val="tx1">
                    <a:lumMod val="50000"/>
                  </a:schemeClr>
                </a:solidFill>
                <a:effectLst/>
                <a:latin typeface="+mn-lt"/>
                <a:cs typeface="Times New Roman" panose="02020603050405020304" pitchFamily="18" charset="0"/>
              </a:rPr>
              <a:t>The products shall be procured using the</a:t>
            </a:r>
            <a:br>
              <a:rPr lang="en-US" sz="2400" kern="1200" dirty="0" smtClean="0">
                <a:solidFill>
                  <a:schemeClr val="tx1">
                    <a:lumMod val="50000"/>
                  </a:schemeClr>
                </a:solidFill>
                <a:effectLst/>
                <a:latin typeface="+mn-lt"/>
                <a:cs typeface="Times New Roman" panose="02020603050405020304" pitchFamily="18" charset="0"/>
              </a:rPr>
            </a:br>
            <a:r>
              <a:rPr lang="en-US" sz="2400" kern="1200" dirty="0" smtClean="0">
                <a:solidFill>
                  <a:schemeClr val="tx1">
                    <a:lumMod val="50000"/>
                  </a:schemeClr>
                </a:solidFill>
                <a:effectLst/>
                <a:latin typeface="+mn-lt"/>
                <a:cs typeface="Times New Roman" panose="02020603050405020304" pitchFamily="18" charset="0"/>
              </a:rPr>
              <a:t>generic specifications and </a:t>
            </a:r>
            <a:r>
              <a:rPr lang="en-US" sz="2400" b="1" kern="1200" dirty="0" smtClean="0">
                <a:solidFill>
                  <a:schemeClr val="tx1">
                    <a:lumMod val="50000"/>
                  </a:schemeClr>
                </a:solidFill>
                <a:effectLst/>
                <a:latin typeface="+mn-lt"/>
                <a:cs typeface="Times New Roman" panose="02020603050405020304" pitchFamily="18" charset="0"/>
              </a:rPr>
              <a:t>branded names shall not be used anywhere in the quotation request to the supplier</a:t>
            </a:r>
            <a:r>
              <a:rPr lang="en-US" sz="2400" kern="1200" dirty="0" smtClean="0">
                <a:solidFill>
                  <a:schemeClr val="tx1">
                    <a:lumMod val="50000"/>
                  </a:schemeClr>
                </a:solidFill>
                <a:effectLst/>
                <a:latin typeface="+mn-lt"/>
                <a:cs typeface="Times New Roman" panose="02020603050405020304" pitchFamily="18" charset="0"/>
              </a:rPr>
              <a:t>. </a:t>
            </a:r>
          </a:p>
          <a:p>
            <a:pPr marL="0" indent="0" algn="just" rtl="0" fontAlgn="base">
              <a:buNone/>
            </a:pPr>
            <a:endParaRPr lang="en-US" dirty="0" smtClean="0">
              <a:solidFill>
                <a:schemeClr val="tx1">
                  <a:lumMod val="50000"/>
                </a:schemeClr>
              </a:solidFill>
              <a:effectLst/>
              <a:latin typeface="+mn-lt"/>
              <a:cs typeface="Times New Roman" panose="02020603050405020304" pitchFamily="18" charset="0"/>
            </a:endParaRPr>
          </a:p>
          <a:p>
            <a:pPr algn="just" rtl="0" fontAlgn="base"/>
            <a:r>
              <a:rPr lang="en-US" sz="2400" kern="1200" dirty="0" smtClean="0">
                <a:solidFill>
                  <a:schemeClr val="tx1">
                    <a:lumMod val="50000"/>
                  </a:schemeClr>
                </a:solidFill>
                <a:effectLst/>
                <a:latin typeface="+mn-lt"/>
                <a:cs typeface="Times New Roman" panose="02020603050405020304" pitchFamily="18" charset="0"/>
              </a:rPr>
              <a:t>Proper justification shall be provided to PR along with the procurement plan if branded products are to be procured. </a:t>
            </a:r>
          </a:p>
          <a:p>
            <a:pPr marL="0" indent="0" algn="just" rtl="0" fontAlgn="base">
              <a:buNone/>
            </a:pPr>
            <a:endParaRPr lang="en-US" dirty="0" smtClean="0">
              <a:solidFill>
                <a:schemeClr val="tx1">
                  <a:lumMod val="50000"/>
                </a:schemeClr>
              </a:solidFill>
              <a:effectLst/>
              <a:latin typeface="+mn-lt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b="1" i="1" kern="1200" dirty="0" smtClean="0">
                <a:solidFill>
                  <a:schemeClr val="tx1">
                    <a:lumMod val="50000"/>
                  </a:schemeClr>
                </a:solidFill>
                <a:effectLst/>
                <a:latin typeface="+mn-lt"/>
                <a:cs typeface="Times New Roman" panose="02020603050405020304" pitchFamily="18" charset="0"/>
              </a:rPr>
              <a:t>*No branded products, of whatever value, shall be procured without the prior approval of the PR.*</a:t>
            </a:r>
            <a:endParaRPr lang="en-US" b="1" i="1" dirty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055" y="632782"/>
            <a:ext cx="1358024" cy="1020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809" y="559593"/>
            <a:ext cx="1219199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36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5810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Procurement (For &lt; MMK 500,000)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16</a:t>
            </a:fld>
            <a:endParaRPr lang="en-GB" sz="1000" dirty="0"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308350" y="2672207"/>
            <a:ext cx="2469448" cy="2052193"/>
            <a:chOff x="3308350" y="3141931"/>
            <a:chExt cx="1895475" cy="1762125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8350" y="3141931"/>
              <a:ext cx="1895475" cy="1762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985846" y="3857184"/>
              <a:ext cx="1165225" cy="744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noAutofit/>
            </a:bodyPr>
            <a:lstStyle/>
            <a:p>
              <a:pPr algn="ctr" fontAlgn="base"/>
              <a:r>
                <a:rPr lang="en-US" sz="1400" dirty="0">
                  <a:solidFill>
                    <a:srgbClr val="000000"/>
                  </a:solidFill>
                  <a:latin typeface="Cambria"/>
                  <a:ea typeface="Times New Roman"/>
                  <a:cs typeface="Times New Roman"/>
                </a:rPr>
                <a:t>Procurement through single </a:t>
              </a:r>
              <a:r>
                <a:rPr lang="en-US" sz="1400" dirty="0" smtClean="0">
                  <a:solidFill>
                    <a:srgbClr val="000000"/>
                  </a:solidFill>
                  <a:latin typeface="Cambria"/>
                  <a:ea typeface="Times New Roman"/>
                  <a:cs typeface="Times New Roman"/>
                </a:rPr>
                <a:t>receipt (From local Market)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187916" y="2252063"/>
            <a:ext cx="2406967" cy="2936550"/>
            <a:chOff x="6051233" y="2982176"/>
            <a:chExt cx="2406967" cy="2936550"/>
          </a:xfrm>
        </p:grpSpPr>
        <p:pic>
          <p:nvPicPr>
            <p:cNvPr id="12" name="Picture 11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1233" y="3889386"/>
              <a:ext cx="1931526" cy="202934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  <p:grpSp>
          <p:nvGrpSpPr>
            <p:cNvPr id="13" name="Group 36"/>
            <p:cNvGrpSpPr/>
            <p:nvPr/>
          </p:nvGrpSpPr>
          <p:grpSpPr bwMode="auto">
            <a:xfrm>
              <a:off x="6324600" y="2982176"/>
              <a:ext cx="2133600" cy="842651"/>
              <a:chOff x="-423" y="-189"/>
              <a:chExt cx="2161" cy="1687"/>
            </a:xfrm>
          </p:grpSpPr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-423" y="-189"/>
                <a:ext cx="2161" cy="1687"/>
              </a:xfrm>
              <a:custGeom>
                <a:avLst/>
                <a:gdLst>
                  <a:gd name="T0" fmla="*/ 144 w 2161"/>
                  <a:gd name="T1" fmla="*/ 0 h 1687"/>
                  <a:gd name="T2" fmla="*/ 120 w 2161"/>
                  <a:gd name="T3" fmla="*/ 8 h 1687"/>
                  <a:gd name="T4" fmla="*/ 93 w 2161"/>
                  <a:gd name="T5" fmla="*/ 21 h 1687"/>
                  <a:gd name="T6" fmla="*/ 69 w 2161"/>
                  <a:gd name="T7" fmla="*/ 38 h 1687"/>
                  <a:gd name="T8" fmla="*/ 50 w 2161"/>
                  <a:gd name="T9" fmla="*/ 58 h 1687"/>
                  <a:gd name="T10" fmla="*/ 32 w 2161"/>
                  <a:gd name="T11" fmla="*/ 83 h 1687"/>
                  <a:gd name="T12" fmla="*/ 17 w 2161"/>
                  <a:gd name="T13" fmla="*/ 111 h 1687"/>
                  <a:gd name="T14" fmla="*/ 6 w 2161"/>
                  <a:gd name="T15" fmla="*/ 142 h 1687"/>
                  <a:gd name="T16" fmla="*/ 0 w 2161"/>
                  <a:gd name="T17" fmla="*/ 173 h 1687"/>
                  <a:gd name="T18" fmla="*/ 0 w 2161"/>
                  <a:gd name="T19" fmla="*/ 1171 h 1687"/>
                  <a:gd name="T20" fmla="*/ 8 w 2161"/>
                  <a:gd name="T21" fmla="*/ 1212 h 1687"/>
                  <a:gd name="T22" fmla="*/ 19 w 2161"/>
                  <a:gd name="T23" fmla="*/ 1267 h 1687"/>
                  <a:gd name="T24" fmla="*/ 35 w 2161"/>
                  <a:gd name="T25" fmla="*/ 1319 h 1687"/>
                  <a:gd name="T26" fmla="*/ 56 w 2161"/>
                  <a:gd name="T27" fmla="*/ 1368 h 1687"/>
                  <a:gd name="T28" fmla="*/ 78 w 2161"/>
                  <a:gd name="T29" fmla="*/ 1417 h 1687"/>
                  <a:gd name="T30" fmla="*/ 105 w 2161"/>
                  <a:gd name="T31" fmla="*/ 1462 h 1687"/>
                  <a:gd name="T32" fmla="*/ 138 w 2161"/>
                  <a:gd name="T33" fmla="*/ 1504 h 1687"/>
                  <a:gd name="T34" fmla="*/ 171 w 2161"/>
                  <a:gd name="T35" fmla="*/ 1545 h 1687"/>
                  <a:gd name="T36" fmla="*/ 208 w 2161"/>
                  <a:gd name="T37" fmla="*/ 1577 h 1687"/>
                  <a:gd name="T38" fmla="*/ 246 w 2161"/>
                  <a:gd name="T39" fmla="*/ 1607 h 1687"/>
                  <a:gd name="T40" fmla="*/ 288 w 2161"/>
                  <a:gd name="T41" fmla="*/ 1636 h 1687"/>
                  <a:gd name="T42" fmla="*/ 333 w 2161"/>
                  <a:gd name="T43" fmla="*/ 1656 h 1687"/>
                  <a:gd name="T44" fmla="*/ 376 w 2161"/>
                  <a:gd name="T45" fmla="*/ 1673 h 1687"/>
                  <a:gd name="T46" fmla="*/ 422 w 2161"/>
                  <a:gd name="T47" fmla="*/ 1686 h 1687"/>
                  <a:gd name="T48" fmla="*/ 398 w 2161"/>
                  <a:gd name="T49" fmla="*/ 1678 h 1687"/>
                  <a:gd name="T50" fmla="*/ 374 w 2161"/>
                  <a:gd name="T51" fmla="*/ 1667 h 1687"/>
                  <a:gd name="T52" fmla="*/ 352 w 2161"/>
                  <a:gd name="T53" fmla="*/ 1650 h 1687"/>
                  <a:gd name="T54" fmla="*/ 334 w 2161"/>
                  <a:gd name="T55" fmla="*/ 1631 h 1687"/>
                  <a:gd name="T56" fmla="*/ 320 w 2161"/>
                  <a:gd name="T57" fmla="*/ 1607 h 1687"/>
                  <a:gd name="T58" fmla="*/ 306 w 2161"/>
                  <a:gd name="T59" fmla="*/ 1583 h 1687"/>
                  <a:gd name="T60" fmla="*/ 298 w 2161"/>
                  <a:gd name="T61" fmla="*/ 1555 h 1687"/>
                  <a:gd name="T62" fmla="*/ 296 w 2161"/>
                  <a:gd name="T63" fmla="*/ 1524 h 1687"/>
                  <a:gd name="T64" fmla="*/ 296 w 2161"/>
                  <a:gd name="T65" fmla="*/ 1494 h 1687"/>
                  <a:gd name="T66" fmla="*/ 299 w 2161"/>
                  <a:gd name="T67" fmla="*/ 1465 h 1687"/>
                  <a:gd name="T68" fmla="*/ 309 w 2161"/>
                  <a:gd name="T69" fmla="*/ 1440 h 1687"/>
                  <a:gd name="T70" fmla="*/ 321 w 2161"/>
                  <a:gd name="T71" fmla="*/ 1411 h 1687"/>
                  <a:gd name="T72" fmla="*/ 339 w 2161"/>
                  <a:gd name="T73" fmla="*/ 1389 h 1687"/>
                  <a:gd name="T74" fmla="*/ 358 w 2161"/>
                  <a:gd name="T75" fmla="*/ 1372 h 1687"/>
                  <a:gd name="T76" fmla="*/ 379 w 2161"/>
                  <a:gd name="T77" fmla="*/ 1357 h 1687"/>
                  <a:gd name="T78" fmla="*/ 403 w 2161"/>
                  <a:gd name="T79" fmla="*/ 1348 h 1687"/>
                  <a:gd name="T80" fmla="*/ 422 w 2161"/>
                  <a:gd name="T81" fmla="*/ 1342 h 1687"/>
                  <a:gd name="T82" fmla="*/ 2018 w 2161"/>
                  <a:gd name="T83" fmla="*/ 1342 h 1687"/>
                  <a:gd name="T84" fmla="*/ 2043 w 2161"/>
                  <a:gd name="T85" fmla="*/ 1336 h 1687"/>
                  <a:gd name="T86" fmla="*/ 2067 w 2161"/>
                  <a:gd name="T87" fmla="*/ 1323 h 1687"/>
                  <a:gd name="T88" fmla="*/ 2091 w 2161"/>
                  <a:gd name="T89" fmla="*/ 1306 h 1687"/>
                  <a:gd name="T90" fmla="*/ 2112 w 2161"/>
                  <a:gd name="T91" fmla="*/ 1283 h 1687"/>
                  <a:gd name="T92" fmla="*/ 2128 w 2161"/>
                  <a:gd name="T93" fmla="*/ 1259 h 1687"/>
                  <a:gd name="T94" fmla="*/ 2144 w 2161"/>
                  <a:gd name="T95" fmla="*/ 1233 h 1687"/>
                  <a:gd name="T96" fmla="*/ 2154 w 2161"/>
                  <a:gd name="T97" fmla="*/ 1202 h 1687"/>
                  <a:gd name="T98" fmla="*/ 2160 w 2161"/>
                  <a:gd name="T99" fmla="*/ 1171 h 1687"/>
                  <a:gd name="T100" fmla="*/ 2160 w 2161"/>
                  <a:gd name="T101" fmla="*/ 173 h 1687"/>
                  <a:gd name="T102" fmla="*/ 2154 w 2161"/>
                  <a:gd name="T103" fmla="*/ 142 h 1687"/>
                  <a:gd name="T104" fmla="*/ 2144 w 2161"/>
                  <a:gd name="T105" fmla="*/ 111 h 1687"/>
                  <a:gd name="T106" fmla="*/ 2130 w 2161"/>
                  <a:gd name="T107" fmla="*/ 85 h 1687"/>
                  <a:gd name="T108" fmla="*/ 2114 w 2161"/>
                  <a:gd name="T109" fmla="*/ 58 h 1687"/>
                  <a:gd name="T110" fmla="*/ 2091 w 2161"/>
                  <a:gd name="T111" fmla="*/ 38 h 1687"/>
                  <a:gd name="T112" fmla="*/ 2069 w 2161"/>
                  <a:gd name="T113" fmla="*/ 21 h 1687"/>
                  <a:gd name="T114" fmla="*/ 2043 w 2161"/>
                  <a:gd name="T115" fmla="*/ 8 h 1687"/>
                  <a:gd name="T116" fmla="*/ 2018 w 2161"/>
                  <a:gd name="T117" fmla="*/ 0 h 1687"/>
                  <a:gd name="T118" fmla="*/ 144 w 2161"/>
                  <a:gd name="T119" fmla="*/ 0 h 1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61" h="1687">
                    <a:moveTo>
                      <a:pt x="144" y="0"/>
                    </a:moveTo>
                    <a:lnTo>
                      <a:pt x="120" y="8"/>
                    </a:lnTo>
                    <a:lnTo>
                      <a:pt x="93" y="21"/>
                    </a:lnTo>
                    <a:lnTo>
                      <a:pt x="69" y="38"/>
                    </a:lnTo>
                    <a:lnTo>
                      <a:pt x="50" y="58"/>
                    </a:lnTo>
                    <a:lnTo>
                      <a:pt x="32" y="83"/>
                    </a:lnTo>
                    <a:lnTo>
                      <a:pt x="17" y="111"/>
                    </a:lnTo>
                    <a:lnTo>
                      <a:pt x="6" y="142"/>
                    </a:lnTo>
                    <a:lnTo>
                      <a:pt x="0" y="173"/>
                    </a:lnTo>
                    <a:lnTo>
                      <a:pt x="0" y="1171"/>
                    </a:lnTo>
                    <a:lnTo>
                      <a:pt x="8" y="1212"/>
                    </a:lnTo>
                    <a:lnTo>
                      <a:pt x="19" y="1267"/>
                    </a:lnTo>
                    <a:lnTo>
                      <a:pt x="35" y="1319"/>
                    </a:lnTo>
                    <a:lnTo>
                      <a:pt x="56" y="1368"/>
                    </a:lnTo>
                    <a:lnTo>
                      <a:pt x="78" y="1417"/>
                    </a:lnTo>
                    <a:lnTo>
                      <a:pt x="105" y="1462"/>
                    </a:lnTo>
                    <a:lnTo>
                      <a:pt x="138" y="1504"/>
                    </a:lnTo>
                    <a:lnTo>
                      <a:pt x="171" y="1545"/>
                    </a:lnTo>
                    <a:lnTo>
                      <a:pt x="208" y="1577"/>
                    </a:lnTo>
                    <a:lnTo>
                      <a:pt x="246" y="1607"/>
                    </a:lnTo>
                    <a:lnTo>
                      <a:pt x="288" y="1636"/>
                    </a:lnTo>
                    <a:lnTo>
                      <a:pt x="333" y="1656"/>
                    </a:lnTo>
                    <a:lnTo>
                      <a:pt x="376" y="1673"/>
                    </a:lnTo>
                    <a:lnTo>
                      <a:pt x="422" y="1686"/>
                    </a:lnTo>
                    <a:lnTo>
                      <a:pt x="398" y="1678"/>
                    </a:lnTo>
                    <a:lnTo>
                      <a:pt x="374" y="1667"/>
                    </a:lnTo>
                    <a:lnTo>
                      <a:pt x="352" y="1650"/>
                    </a:lnTo>
                    <a:lnTo>
                      <a:pt x="334" y="1631"/>
                    </a:lnTo>
                    <a:lnTo>
                      <a:pt x="320" y="1607"/>
                    </a:lnTo>
                    <a:lnTo>
                      <a:pt x="306" y="1583"/>
                    </a:lnTo>
                    <a:lnTo>
                      <a:pt x="298" y="1555"/>
                    </a:lnTo>
                    <a:lnTo>
                      <a:pt x="296" y="1524"/>
                    </a:lnTo>
                    <a:lnTo>
                      <a:pt x="296" y="1494"/>
                    </a:lnTo>
                    <a:lnTo>
                      <a:pt x="299" y="1465"/>
                    </a:lnTo>
                    <a:lnTo>
                      <a:pt x="309" y="1440"/>
                    </a:lnTo>
                    <a:lnTo>
                      <a:pt x="321" y="1411"/>
                    </a:lnTo>
                    <a:lnTo>
                      <a:pt x="339" y="1389"/>
                    </a:lnTo>
                    <a:lnTo>
                      <a:pt x="358" y="1372"/>
                    </a:lnTo>
                    <a:lnTo>
                      <a:pt x="379" y="1357"/>
                    </a:lnTo>
                    <a:lnTo>
                      <a:pt x="403" y="1348"/>
                    </a:lnTo>
                    <a:lnTo>
                      <a:pt x="422" y="1342"/>
                    </a:lnTo>
                    <a:lnTo>
                      <a:pt x="2018" y="1342"/>
                    </a:lnTo>
                    <a:lnTo>
                      <a:pt x="2043" y="1336"/>
                    </a:lnTo>
                    <a:lnTo>
                      <a:pt x="2067" y="1323"/>
                    </a:lnTo>
                    <a:lnTo>
                      <a:pt x="2091" y="1306"/>
                    </a:lnTo>
                    <a:lnTo>
                      <a:pt x="2112" y="1283"/>
                    </a:lnTo>
                    <a:lnTo>
                      <a:pt x="2128" y="1259"/>
                    </a:lnTo>
                    <a:lnTo>
                      <a:pt x="2144" y="1233"/>
                    </a:lnTo>
                    <a:lnTo>
                      <a:pt x="2154" y="1202"/>
                    </a:lnTo>
                    <a:lnTo>
                      <a:pt x="2160" y="1171"/>
                    </a:lnTo>
                    <a:lnTo>
                      <a:pt x="2160" y="173"/>
                    </a:lnTo>
                    <a:lnTo>
                      <a:pt x="2154" y="142"/>
                    </a:lnTo>
                    <a:lnTo>
                      <a:pt x="2144" y="111"/>
                    </a:lnTo>
                    <a:lnTo>
                      <a:pt x="2130" y="85"/>
                    </a:lnTo>
                    <a:lnTo>
                      <a:pt x="2114" y="58"/>
                    </a:lnTo>
                    <a:lnTo>
                      <a:pt x="2091" y="38"/>
                    </a:lnTo>
                    <a:lnTo>
                      <a:pt x="2069" y="21"/>
                    </a:lnTo>
                    <a:lnTo>
                      <a:pt x="2043" y="8"/>
                    </a:lnTo>
                    <a:lnTo>
                      <a:pt x="2018" y="0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U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-403" y="120"/>
                <a:ext cx="2120" cy="9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0488" tIns="44450" rIns="90488" bIns="44450">
                <a:noAutofit/>
              </a:bodyPr>
              <a:lstStyle/>
              <a:p>
                <a:pPr algn="ctr" fontAlgn="base">
                  <a:lnSpc>
                    <a:spcPct val="90000"/>
                  </a:lnSpc>
                  <a:spcBef>
                    <a:spcPts val="1150"/>
                  </a:spcBef>
                </a:pPr>
                <a:r>
                  <a:rPr lang="en-US" sz="1400" dirty="0">
                    <a:solidFill>
                      <a:srgbClr val="000000"/>
                    </a:solidFill>
                    <a:latin typeface="Cambria"/>
                    <a:ea typeface="Times New Roman"/>
                    <a:cs typeface="Times New Roman"/>
                  </a:rPr>
                  <a:t>Maintain records in file for PR verification</a:t>
                </a:r>
                <a:endParaRPr lang="en-US" sz="1400" dirty="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533400" y="1329182"/>
            <a:ext cx="2476500" cy="2686049"/>
            <a:chOff x="533400" y="1329182"/>
            <a:chExt cx="2476500" cy="2686049"/>
          </a:xfrm>
        </p:grpSpPr>
        <p:grpSp>
          <p:nvGrpSpPr>
            <p:cNvPr id="18" name="Group 42"/>
            <p:cNvGrpSpPr/>
            <p:nvPr/>
          </p:nvGrpSpPr>
          <p:grpSpPr bwMode="auto">
            <a:xfrm>
              <a:off x="533400" y="1329182"/>
              <a:ext cx="2476500" cy="2686049"/>
              <a:chOff x="308" y="0"/>
              <a:chExt cx="3073" cy="3258"/>
            </a:xfrm>
          </p:grpSpPr>
          <p:pic>
            <p:nvPicPr>
              <p:cNvPr id="20" name="Picture 19"/>
              <p:cNvPicPr>
                <a:picLocks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0" y="1872"/>
                <a:ext cx="1313" cy="1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1748" y="2288"/>
                <a:ext cx="253" cy="256"/>
              </a:xfrm>
              <a:custGeom>
                <a:avLst/>
                <a:gdLst>
                  <a:gd name="T0" fmla="*/ 228 w 253"/>
                  <a:gd name="T1" fmla="*/ 39 h 256"/>
                  <a:gd name="T2" fmla="*/ 234 w 253"/>
                  <a:gd name="T3" fmla="*/ 45 h 256"/>
                  <a:gd name="T4" fmla="*/ 246 w 253"/>
                  <a:gd name="T5" fmla="*/ 61 h 256"/>
                  <a:gd name="T6" fmla="*/ 252 w 253"/>
                  <a:gd name="T7" fmla="*/ 81 h 256"/>
                  <a:gd name="T8" fmla="*/ 250 w 253"/>
                  <a:gd name="T9" fmla="*/ 101 h 256"/>
                  <a:gd name="T10" fmla="*/ 240 w 253"/>
                  <a:gd name="T11" fmla="*/ 120 h 256"/>
                  <a:gd name="T12" fmla="*/ 226 w 253"/>
                  <a:gd name="T13" fmla="*/ 135 h 256"/>
                  <a:gd name="T14" fmla="*/ 223 w 253"/>
                  <a:gd name="T15" fmla="*/ 138 h 256"/>
                  <a:gd name="T16" fmla="*/ 223 w 253"/>
                  <a:gd name="T17" fmla="*/ 167 h 256"/>
                  <a:gd name="T18" fmla="*/ 217 w 253"/>
                  <a:gd name="T19" fmla="*/ 193 h 256"/>
                  <a:gd name="T20" fmla="*/ 203 w 253"/>
                  <a:gd name="T21" fmla="*/ 216 h 256"/>
                  <a:gd name="T22" fmla="*/ 185 w 253"/>
                  <a:gd name="T23" fmla="*/ 235 h 256"/>
                  <a:gd name="T24" fmla="*/ 162 w 253"/>
                  <a:gd name="T25" fmla="*/ 248 h 256"/>
                  <a:gd name="T26" fmla="*/ 135 w 253"/>
                  <a:gd name="T27" fmla="*/ 255 h 256"/>
                  <a:gd name="T28" fmla="*/ 107 w 253"/>
                  <a:gd name="T29" fmla="*/ 255 h 256"/>
                  <a:gd name="T30" fmla="*/ 80 w 253"/>
                  <a:gd name="T31" fmla="*/ 248 h 256"/>
                  <a:gd name="T32" fmla="*/ 56 w 253"/>
                  <a:gd name="T33" fmla="*/ 235 h 256"/>
                  <a:gd name="T34" fmla="*/ 54 w 253"/>
                  <a:gd name="T35" fmla="*/ 231 h 256"/>
                  <a:gd name="T36" fmla="*/ 31 w 253"/>
                  <a:gd name="T37" fmla="*/ 210 h 256"/>
                  <a:gd name="T38" fmla="*/ 13 w 253"/>
                  <a:gd name="T39" fmla="*/ 186 h 256"/>
                  <a:gd name="T40" fmla="*/ 2 w 253"/>
                  <a:gd name="T41" fmla="*/ 156 h 256"/>
                  <a:gd name="T42" fmla="*/ 0 w 253"/>
                  <a:gd name="T43" fmla="*/ 126 h 256"/>
                  <a:gd name="T44" fmla="*/ 2 w 253"/>
                  <a:gd name="T45" fmla="*/ 97 h 256"/>
                  <a:gd name="T46" fmla="*/ 13 w 253"/>
                  <a:gd name="T47" fmla="*/ 69 h 256"/>
                  <a:gd name="T48" fmla="*/ 31 w 253"/>
                  <a:gd name="T49" fmla="*/ 43 h 256"/>
                  <a:gd name="T50" fmla="*/ 54 w 253"/>
                  <a:gd name="T51" fmla="*/ 21 h 256"/>
                  <a:gd name="T52" fmla="*/ 80 w 253"/>
                  <a:gd name="T53" fmla="*/ 6 h 256"/>
                  <a:gd name="T54" fmla="*/ 111 w 253"/>
                  <a:gd name="T55" fmla="*/ 0 h 256"/>
                  <a:gd name="T56" fmla="*/ 141 w 253"/>
                  <a:gd name="T57" fmla="*/ 0 h 256"/>
                  <a:gd name="T58" fmla="*/ 170 w 253"/>
                  <a:gd name="T59" fmla="*/ 6 h 256"/>
                  <a:gd name="T60" fmla="*/ 199 w 253"/>
                  <a:gd name="T61" fmla="*/ 18 h 256"/>
                  <a:gd name="T62" fmla="*/ 228 w 253"/>
                  <a:gd name="T63" fmla="*/ 3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3" h="256">
                    <a:moveTo>
                      <a:pt x="228" y="39"/>
                    </a:moveTo>
                    <a:lnTo>
                      <a:pt x="234" y="45"/>
                    </a:lnTo>
                    <a:lnTo>
                      <a:pt x="246" y="61"/>
                    </a:lnTo>
                    <a:lnTo>
                      <a:pt x="252" y="81"/>
                    </a:lnTo>
                    <a:lnTo>
                      <a:pt x="250" y="101"/>
                    </a:lnTo>
                    <a:lnTo>
                      <a:pt x="240" y="120"/>
                    </a:lnTo>
                    <a:lnTo>
                      <a:pt x="226" y="135"/>
                    </a:lnTo>
                    <a:lnTo>
                      <a:pt x="223" y="138"/>
                    </a:lnTo>
                    <a:lnTo>
                      <a:pt x="223" y="167"/>
                    </a:lnTo>
                    <a:lnTo>
                      <a:pt x="217" y="193"/>
                    </a:lnTo>
                    <a:lnTo>
                      <a:pt x="203" y="216"/>
                    </a:lnTo>
                    <a:lnTo>
                      <a:pt x="185" y="235"/>
                    </a:lnTo>
                    <a:lnTo>
                      <a:pt x="162" y="248"/>
                    </a:lnTo>
                    <a:lnTo>
                      <a:pt x="135" y="255"/>
                    </a:lnTo>
                    <a:lnTo>
                      <a:pt x="107" y="255"/>
                    </a:lnTo>
                    <a:lnTo>
                      <a:pt x="80" y="248"/>
                    </a:lnTo>
                    <a:lnTo>
                      <a:pt x="56" y="235"/>
                    </a:lnTo>
                    <a:lnTo>
                      <a:pt x="54" y="231"/>
                    </a:lnTo>
                    <a:lnTo>
                      <a:pt x="31" y="210"/>
                    </a:lnTo>
                    <a:lnTo>
                      <a:pt x="13" y="186"/>
                    </a:lnTo>
                    <a:lnTo>
                      <a:pt x="2" y="156"/>
                    </a:lnTo>
                    <a:lnTo>
                      <a:pt x="0" y="126"/>
                    </a:lnTo>
                    <a:lnTo>
                      <a:pt x="2" y="97"/>
                    </a:lnTo>
                    <a:lnTo>
                      <a:pt x="13" y="69"/>
                    </a:lnTo>
                    <a:lnTo>
                      <a:pt x="31" y="43"/>
                    </a:lnTo>
                    <a:lnTo>
                      <a:pt x="54" y="21"/>
                    </a:lnTo>
                    <a:lnTo>
                      <a:pt x="80" y="6"/>
                    </a:lnTo>
                    <a:lnTo>
                      <a:pt x="111" y="0"/>
                    </a:lnTo>
                    <a:lnTo>
                      <a:pt x="141" y="0"/>
                    </a:lnTo>
                    <a:lnTo>
                      <a:pt x="170" y="6"/>
                    </a:lnTo>
                    <a:lnTo>
                      <a:pt x="199" y="18"/>
                    </a:lnTo>
                    <a:lnTo>
                      <a:pt x="228" y="39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kern="1200" dirty="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1955" y="2063"/>
                <a:ext cx="361" cy="241"/>
              </a:xfrm>
              <a:custGeom>
                <a:avLst/>
                <a:gdLst>
                  <a:gd name="T0" fmla="*/ 11 w 361"/>
                  <a:gd name="T1" fmla="*/ 83 h 241"/>
                  <a:gd name="T2" fmla="*/ 2 w 361"/>
                  <a:gd name="T3" fmla="*/ 101 h 241"/>
                  <a:gd name="T4" fmla="*/ 0 w 361"/>
                  <a:gd name="T5" fmla="*/ 120 h 241"/>
                  <a:gd name="T6" fmla="*/ 2 w 361"/>
                  <a:gd name="T7" fmla="*/ 138 h 241"/>
                  <a:gd name="T8" fmla="*/ 12 w 361"/>
                  <a:gd name="T9" fmla="*/ 156 h 241"/>
                  <a:gd name="T10" fmla="*/ 26 w 361"/>
                  <a:gd name="T11" fmla="*/ 170 h 241"/>
                  <a:gd name="T12" fmla="*/ 44 w 361"/>
                  <a:gd name="T13" fmla="*/ 183 h 241"/>
                  <a:gd name="T14" fmla="*/ 68 w 361"/>
                  <a:gd name="T15" fmla="*/ 192 h 241"/>
                  <a:gd name="T16" fmla="*/ 92 w 361"/>
                  <a:gd name="T17" fmla="*/ 196 h 241"/>
                  <a:gd name="T18" fmla="*/ 116 w 361"/>
                  <a:gd name="T19" fmla="*/ 194 h 241"/>
                  <a:gd name="T20" fmla="*/ 140 w 361"/>
                  <a:gd name="T21" fmla="*/ 189 h 241"/>
                  <a:gd name="T22" fmla="*/ 159 w 361"/>
                  <a:gd name="T23" fmla="*/ 180 h 241"/>
                  <a:gd name="T24" fmla="*/ 168 w 361"/>
                  <a:gd name="T25" fmla="*/ 177 h 241"/>
                  <a:gd name="T26" fmla="*/ 173 w 361"/>
                  <a:gd name="T27" fmla="*/ 192 h 241"/>
                  <a:gd name="T28" fmla="*/ 183 w 361"/>
                  <a:gd name="T29" fmla="*/ 210 h 241"/>
                  <a:gd name="T30" fmla="*/ 198 w 361"/>
                  <a:gd name="T31" fmla="*/ 223 h 241"/>
                  <a:gd name="T32" fmla="*/ 217 w 361"/>
                  <a:gd name="T33" fmla="*/ 233 h 241"/>
                  <a:gd name="T34" fmla="*/ 239 w 361"/>
                  <a:gd name="T35" fmla="*/ 239 h 241"/>
                  <a:gd name="T36" fmla="*/ 262 w 361"/>
                  <a:gd name="T37" fmla="*/ 240 h 241"/>
                  <a:gd name="T38" fmla="*/ 285 w 361"/>
                  <a:gd name="T39" fmla="*/ 237 h 241"/>
                  <a:gd name="T40" fmla="*/ 306 w 361"/>
                  <a:gd name="T41" fmla="*/ 230 h 241"/>
                  <a:gd name="T42" fmla="*/ 327 w 361"/>
                  <a:gd name="T43" fmla="*/ 216 h 241"/>
                  <a:gd name="T44" fmla="*/ 343 w 361"/>
                  <a:gd name="T45" fmla="*/ 194 h 241"/>
                  <a:gd name="T46" fmla="*/ 355 w 361"/>
                  <a:gd name="T47" fmla="*/ 170 h 241"/>
                  <a:gd name="T48" fmla="*/ 360 w 361"/>
                  <a:gd name="T49" fmla="*/ 145 h 241"/>
                  <a:gd name="T50" fmla="*/ 358 w 361"/>
                  <a:gd name="T51" fmla="*/ 121 h 241"/>
                  <a:gd name="T52" fmla="*/ 351 w 361"/>
                  <a:gd name="T53" fmla="*/ 96 h 241"/>
                  <a:gd name="T54" fmla="*/ 338 w 361"/>
                  <a:gd name="T55" fmla="*/ 73 h 241"/>
                  <a:gd name="T56" fmla="*/ 320 w 361"/>
                  <a:gd name="T57" fmla="*/ 51 h 241"/>
                  <a:gd name="T58" fmla="*/ 298 w 361"/>
                  <a:gd name="T59" fmla="*/ 34 h 241"/>
                  <a:gd name="T60" fmla="*/ 271 w 361"/>
                  <a:gd name="T61" fmla="*/ 18 h 241"/>
                  <a:gd name="T62" fmla="*/ 241 w 361"/>
                  <a:gd name="T63" fmla="*/ 8 h 241"/>
                  <a:gd name="T64" fmla="*/ 209 w 361"/>
                  <a:gd name="T65" fmla="*/ 3 h 241"/>
                  <a:gd name="T66" fmla="*/ 175 w 361"/>
                  <a:gd name="T67" fmla="*/ 0 h 241"/>
                  <a:gd name="T68" fmla="*/ 142 w 361"/>
                  <a:gd name="T69" fmla="*/ 3 h 241"/>
                  <a:gd name="T70" fmla="*/ 109 w 361"/>
                  <a:gd name="T71" fmla="*/ 10 h 241"/>
                  <a:gd name="T72" fmla="*/ 81 w 361"/>
                  <a:gd name="T73" fmla="*/ 21 h 241"/>
                  <a:gd name="T74" fmla="*/ 55 w 361"/>
                  <a:gd name="T75" fmla="*/ 36 h 241"/>
                  <a:gd name="T76" fmla="*/ 32 w 361"/>
                  <a:gd name="T77" fmla="*/ 55 h 241"/>
                  <a:gd name="T78" fmla="*/ 14 w 361"/>
                  <a:gd name="T79" fmla="*/ 77 h 241"/>
                  <a:gd name="T80" fmla="*/ 11 w 361"/>
                  <a:gd name="T81" fmla="*/ 83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61" h="241">
                    <a:moveTo>
                      <a:pt x="11" y="83"/>
                    </a:moveTo>
                    <a:lnTo>
                      <a:pt x="2" y="101"/>
                    </a:lnTo>
                    <a:lnTo>
                      <a:pt x="0" y="120"/>
                    </a:lnTo>
                    <a:lnTo>
                      <a:pt x="2" y="138"/>
                    </a:lnTo>
                    <a:lnTo>
                      <a:pt x="12" y="156"/>
                    </a:lnTo>
                    <a:lnTo>
                      <a:pt x="26" y="170"/>
                    </a:lnTo>
                    <a:lnTo>
                      <a:pt x="44" y="183"/>
                    </a:lnTo>
                    <a:lnTo>
                      <a:pt x="68" y="192"/>
                    </a:lnTo>
                    <a:lnTo>
                      <a:pt x="92" y="196"/>
                    </a:lnTo>
                    <a:lnTo>
                      <a:pt x="116" y="194"/>
                    </a:lnTo>
                    <a:lnTo>
                      <a:pt x="140" y="189"/>
                    </a:lnTo>
                    <a:lnTo>
                      <a:pt x="159" y="180"/>
                    </a:lnTo>
                    <a:lnTo>
                      <a:pt x="168" y="177"/>
                    </a:lnTo>
                    <a:lnTo>
                      <a:pt x="173" y="192"/>
                    </a:lnTo>
                    <a:lnTo>
                      <a:pt x="183" y="210"/>
                    </a:lnTo>
                    <a:lnTo>
                      <a:pt x="198" y="223"/>
                    </a:lnTo>
                    <a:lnTo>
                      <a:pt x="217" y="233"/>
                    </a:lnTo>
                    <a:lnTo>
                      <a:pt x="239" y="239"/>
                    </a:lnTo>
                    <a:lnTo>
                      <a:pt x="262" y="240"/>
                    </a:lnTo>
                    <a:lnTo>
                      <a:pt x="285" y="237"/>
                    </a:lnTo>
                    <a:lnTo>
                      <a:pt x="306" y="230"/>
                    </a:lnTo>
                    <a:lnTo>
                      <a:pt x="327" y="216"/>
                    </a:lnTo>
                    <a:lnTo>
                      <a:pt x="343" y="194"/>
                    </a:lnTo>
                    <a:lnTo>
                      <a:pt x="355" y="170"/>
                    </a:lnTo>
                    <a:lnTo>
                      <a:pt x="360" y="145"/>
                    </a:lnTo>
                    <a:lnTo>
                      <a:pt x="358" y="121"/>
                    </a:lnTo>
                    <a:lnTo>
                      <a:pt x="351" y="96"/>
                    </a:lnTo>
                    <a:lnTo>
                      <a:pt x="338" y="73"/>
                    </a:lnTo>
                    <a:lnTo>
                      <a:pt x="320" y="51"/>
                    </a:lnTo>
                    <a:lnTo>
                      <a:pt x="298" y="34"/>
                    </a:lnTo>
                    <a:lnTo>
                      <a:pt x="271" y="18"/>
                    </a:lnTo>
                    <a:lnTo>
                      <a:pt x="241" y="8"/>
                    </a:lnTo>
                    <a:lnTo>
                      <a:pt x="209" y="3"/>
                    </a:lnTo>
                    <a:lnTo>
                      <a:pt x="175" y="0"/>
                    </a:lnTo>
                    <a:lnTo>
                      <a:pt x="142" y="3"/>
                    </a:lnTo>
                    <a:lnTo>
                      <a:pt x="109" y="10"/>
                    </a:lnTo>
                    <a:lnTo>
                      <a:pt x="81" y="21"/>
                    </a:lnTo>
                    <a:lnTo>
                      <a:pt x="55" y="36"/>
                    </a:lnTo>
                    <a:lnTo>
                      <a:pt x="32" y="55"/>
                    </a:lnTo>
                    <a:lnTo>
                      <a:pt x="14" y="77"/>
                    </a:lnTo>
                    <a:lnTo>
                      <a:pt x="11" y="83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kern="1200" dirty="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2213" y="1679"/>
                <a:ext cx="391" cy="388"/>
              </a:xfrm>
              <a:custGeom>
                <a:avLst/>
                <a:gdLst>
                  <a:gd name="T0" fmla="*/ 336 w 391"/>
                  <a:gd name="T1" fmla="*/ 74 h 388"/>
                  <a:gd name="T2" fmla="*/ 323 w 391"/>
                  <a:gd name="T3" fmla="*/ 54 h 388"/>
                  <a:gd name="T4" fmla="*/ 309 w 391"/>
                  <a:gd name="T5" fmla="*/ 35 h 388"/>
                  <a:gd name="T6" fmla="*/ 288 w 391"/>
                  <a:gd name="T7" fmla="*/ 21 h 388"/>
                  <a:gd name="T8" fmla="*/ 268 w 391"/>
                  <a:gd name="T9" fmla="*/ 9 h 388"/>
                  <a:gd name="T10" fmla="*/ 243 w 391"/>
                  <a:gd name="T11" fmla="*/ 2 h 388"/>
                  <a:gd name="T12" fmla="*/ 219 w 391"/>
                  <a:gd name="T13" fmla="*/ 0 h 388"/>
                  <a:gd name="T14" fmla="*/ 195 w 391"/>
                  <a:gd name="T15" fmla="*/ 2 h 388"/>
                  <a:gd name="T16" fmla="*/ 170 w 391"/>
                  <a:gd name="T17" fmla="*/ 8 h 388"/>
                  <a:gd name="T18" fmla="*/ 147 w 391"/>
                  <a:gd name="T19" fmla="*/ 18 h 388"/>
                  <a:gd name="T20" fmla="*/ 128 w 391"/>
                  <a:gd name="T21" fmla="*/ 33 h 388"/>
                  <a:gd name="T22" fmla="*/ 112 w 391"/>
                  <a:gd name="T23" fmla="*/ 51 h 388"/>
                  <a:gd name="T24" fmla="*/ 100 w 391"/>
                  <a:gd name="T25" fmla="*/ 70 h 388"/>
                  <a:gd name="T26" fmla="*/ 91 w 391"/>
                  <a:gd name="T27" fmla="*/ 93 h 388"/>
                  <a:gd name="T28" fmla="*/ 87 w 391"/>
                  <a:gd name="T29" fmla="*/ 117 h 388"/>
                  <a:gd name="T30" fmla="*/ 87 w 391"/>
                  <a:gd name="T31" fmla="*/ 129 h 388"/>
                  <a:gd name="T32" fmla="*/ 65 w 391"/>
                  <a:gd name="T33" fmla="*/ 137 h 388"/>
                  <a:gd name="T34" fmla="*/ 46 w 391"/>
                  <a:gd name="T35" fmla="*/ 147 h 388"/>
                  <a:gd name="T36" fmla="*/ 27 w 391"/>
                  <a:gd name="T37" fmla="*/ 164 h 388"/>
                  <a:gd name="T38" fmla="*/ 14 w 391"/>
                  <a:gd name="T39" fmla="*/ 183 h 388"/>
                  <a:gd name="T40" fmla="*/ 6 w 391"/>
                  <a:gd name="T41" fmla="*/ 202 h 388"/>
                  <a:gd name="T42" fmla="*/ 0 w 391"/>
                  <a:gd name="T43" fmla="*/ 224 h 388"/>
                  <a:gd name="T44" fmla="*/ 0 w 391"/>
                  <a:gd name="T45" fmla="*/ 248 h 388"/>
                  <a:gd name="T46" fmla="*/ 4 w 391"/>
                  <a:gd name="T47" fmla="*/ 270 h 388"/>
                  <a:gd name="T48" fmla="*/ 14 w 391"/>
                  <a:gd name="T49" fmla="*/ 290 h 388"/>
                  <a:gd name="T50" fmla="*/ 26 w 391"/>
                  <a:gd name="T51" fmla="*/ 309 h 388"/>
                  <a:gd name="T52" fmla="*/ 43 w 391"/>
                  <a:gd name="T53" fmla="*/ 325 h 388"/>
                  <a:gd name="T54" fmla="*/ 65 w 391"/>
                  <a:gd name="T55" fmla="*/ 346 h 388"/>
                  <a:gd name="T56" fmla="*/ 91 w 391"/>
                  <a:gd name="T57" fmla="*/ 361 h 388"/>
                  <a:gd name="T58" fmla="*/ 118 w 391"/>
                  <a:gd name="T59" fmla="*/ 375 h 388"/>
                  <a:gd name="T60" fmla="*/ 147 w 391"/>
                  <a:gd name="T61" fmla="*/ 383 h 388"/>
                  <a:gd name="T62" fmla="*/ 179 w 391"/>
                  <a:gd name="T63" fmla="*/ 387 h 388"/>
                  <a:gd name="T64" fmla="*/ 208 w 391"/>
                  <a:gd name="T65" fmla="*/ 387 h 388"/>
                  <a:gd name="T66" fmla="*/ 239 w 391"/>
                  <a:gd name="T67" fmla="*/ 382 h 388"/>
                  <a:gd name="T68" fmla="*/ 268 w 391"/>
                  <a:gd name="T69" fmla="*/ 373 h 388"/>
                  <a:gd name="T70" fmla="*/ 297 w 391"/>
                  <a:gd name="T71" fmla="*/ 360 h 388"/>
                  <a:gd name="T72" fmla="*/ 321 w 391"/>
                  <a:gd name="T73" fmla="*/ 342 h 388"/>
                  <a:gd name="T74" fmla="*/ 342 w 391"/>
                  <a:gd name="T75" fmla="*/ 323 h 388"/>
                  <a:gd name="T76" fmla="*/ 360 w 391"/>
                  <a:gd name="T77" fmla="*/ 300 h 388"/>
                  <a:gd name="T78" fmla="*/ 374 w 391"/>
                  <a:gd name="T79" fmla="*/ 273 h 388"/>
                  <a:gd name="T80" fmla="*/ 385 w 391"/>
                  <a:gd name="T81" fmla="*/ 245 h 388"/>
                  <a:gd name="T82" fmla="*/ 389 w 391"/>
                  <a:gd name="T83" fmla="*/ 216 h 388"/>
                  <a:gd name="T84" fmla="*/ 390 w 391"/>
                  <a:gd name="T85" fmla="*/ 187 h 388"/>
                  <a:gd name="T86" fmla="*/ 385 w 391"/>
                  <a:gd name="T87" fmla="*/ 159 h 388"/>
                  <a:gd name="T88" fmla="*/ 377 w 391"/>
                  <a:gd name="T89" fmla="*/ 130 h 388"/>
                  <a:gd name="T90" fmla="*/ 372 w 391"/>
                  <a:gd name="T91" fmla="*/ 119 h 388"/>
                  <a:gd name="T92" fmla="*/ 336 w 391"/>
                  <a:gd name="T93" fmla="*/ 74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91" h="388">
                    <a:moveTo>
                      <a:pt x="336" y="74"/>
                    </a:moveTo>
                    <a:lnTo>
                      <a:pt x="323" y="54"/>
                    </a:lnTo>
                    <a:lnTo>
                      <a:pt x="309" y="35"/>
                    </a:lnTo>
                    <a:lnTo>
                      <a:pt x="288" y="21"/>
                    </a:lnTo>
                    <a:lnTo>
                      <a:pt x="268" y="9"/>
                    </a:lnTo>
                    <a:lnTo>
                      <a:pt x="243" y="2"/>
                    </a:lnTo>
                    <a:lnTo>
                      <a:pt x="219" y="0"/>
                    </a:lnTo>
                    <a:lnTo>
                      <a:pt x="195" y="2"/>
                    </a:lnTo>
                    <a:lnTo>
                      <a:pt x="170" y="8"/>
                    </a:lnTo>
                    <a:lnTo>
                      <a:pt x="147" y="18"/>
                    </a:lnTo>
                    <a:lnTo>
                      <a:pt x="128" y="33"/>
                    </a:lnTo>
                    <a:lnTo>
                      <a:pt x="112" y="51"/>
                    </a:lnTo>
                    <a:lnTo>
                      <a:pt x="100" y="70"/>
                    </a:lnTo>
                    <a:lnTo>
                      <a:pt x="91" y="93"/>
                    </a:lnTo>
                    <a:lnTo>
                      <a:pt x="87" y="117"/>
                    </a:lnTo>
                    <a:lnTo>
                      <a:pt x="87" y="129"/>
                    </a:lnTo>
                    <a:lnTo>
                      <a:pt x="65" y="137"/>
                    </a:lnTo>
                    <a:lnTo>
                      <a:pt x="46" y="147"/>
                    </a:lnTo>
                    <a:lnTo>
                      <a:pt x="27" y="164"/>
                    </a:lnTo>
                    <a:lnTo>
                      <a:pt x="14" y="183"/>
                    </a:lnTo>
                    <a:lnTo>
                      <a:pt x="6" y="202"/>
                    </a:lnTo>
                    <a:lnTo>
                      <a:pt x="0" y="224"/>
                    </a:lnTo>
                    <a:lnTo>
                      <a:pt x="0" y="248"/>
                    </a:lnTo>
                    <a:lnTo>
                      <a:pt x="4" y="270"/>
                    </a:lnTo>
                    <a:lnTo>
                      <a:pt x="14" y="290"/>
                    </a:lnTo>
                    <a:lnTo>
                      <a:pt x="26" y="309"/>
                    </a:lnTo>
                    <a:lnTo>
                      <a:pt x="43" y="325"/>
                    </a:lnTo>
                    <a:lnTo>
                      <a:pt x="65" y="346"/>
                    </a:lnTo>
                    <a:lnTo>
                      <a:pt x="91" y="361"/>
                    </a:lnTo>
                    <a:lnTo>
                      <a:pt x="118" y="375"/>
                    </a:lnTo>
                    <a:lnTo>
                      <a:pt x="147" y="383"/>
                    </a:lnTo>
                    <a:lnTo>
                      <a:pt x="179" y="387"/>
                    </a:lnTo>
                    <a:lnTo>
                      <a:pt x="208" y="387"/>
                    </a:lnTo>
                    <a:lnTo>
                      <a:pt x="239" y="382"/>
                    </a:lnTo>
                    <a:lnTo>
                      <a:pt x="268" y="373"/>
                    </a:lnTo>
                    <a:lnTo>
                      <a:pt x="297" y="360"/>
                    </a:lnTo>
                    <a:lnTo>
                      <a:pt x="321" y="342"/>
                    </a:lnTo>
                    <a:lnTo>
                      <a:pt x="342" y="323"/>
                    </a:lnTo>
                    <a:lnTo>
                      <a:pt x="360" y="300"/>
                    </a:lnTo>
                    <a:lnTo>
                      <a:pt x="374" y="273"/>
                    </a:lnTo>
                    <a:lnTo>
                      <a:pt x="385" y="245"/>
                    </a:lnTo>
                    <a:lnTo>
                      <a:pt x="389" y="216"/>
                    </a:lnTo>
                    <a:lnTo>
                      <a:pt x="390" y="187"/>
                    </a:lnTo>
                    <a:lnTo>
                      <a:pt x="385" y="159"/>
                    </a:lnTo>
                    <a:lnTo>
                      <a:pt x="377" y="130"/>
                    </a:lnTo>
                    <a:lnTo>
                      <a:pt x="372" y="119"/>
                    </a:lnTo>
                    <a:lnTo>
                      <a:pt x="336" y="74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kern="1200" dirty="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08" y="0"/>
                <a:ext cx="3073" cy="1872"/>
              </a:xfrm>
              <a:custGeom>
                <a:avLst/>
                <a:gdLst>
                  <a:gd name="T0" fmla="*/ 3054 w 3073"/>
                  <a:gd name="T1" fmla="*/ 965 h 1729"/>
                  <a:gd name="T2" fmla="*/ 3046 w 3073"/>
                  <a:gd name="T3" fmla="*/ 1114 h 1729"/>
                  <a:gd name="T4" fmla="*/ 2893 w 3073"/>
                  <a:gd name="T5" fmla="*/ 1201 h 1729"/>
                  <a:gd name="T6" fmla="*/ 2785 w 3073"/>
                  <a:gd name="T7" fmla="*/ 1219 h 1729"/>
                  <a:gd name="T8" fmla="*/ 2801 w 3073"/>
                  <a:gd name="T9" fmla="*/ 1366 h 1729"/>
                  <a:gd name="T10" fmla="*/ 2667 w 3073"/>
                  <a:gd name="T11" fmla="*/ 1470 h 1729"/>
                  <a:gd name="T12" fmla="*/ 2478 w 3073"/>
                  <a:gd name="T13" fmla="*/ 1458 h 1729"/>
                  <a:gd name="T14" fmla="*/ 2420 w 3073"/>
                  <a:gd name="T15" fmla="*/ 1470 h 1729"/>
                  <a:gd name="T16" fmla="*/ 2344 w 3073"/>
                  <a:gd name="T17" fmla="*/ 1604 h 1729"/>
                  <a:gd name="T18" fmla="*/ 2161 w 3073"/>
                  <a:gd name="T19" fmla="*/ 1646 h 1729"/>
                  <a:gd name="T20" fmla="*/ 2005 w 3073"/>
                  <a:gd name="T21" fmla="*/ 1560 h 1729"/>
                  <a:gd name="T22" fmla="*/ 1969 w 3073"/>
                  <a:gd name="T23" fmla="*/ 1614 h 1729"/>
                  <a:gd name="T24" fmla="*/ 1833 w 3073"/>
                  <a:gd name="T25" fmla="*/ 1718 h 1729"/>
                  <a:gd name="T26" fmla="*/ 1645 w 3073"/>
                  <a:gd name="T27" fmla="*/ 1703 h 1729"/>
                  <a:gd name="T28" fmla="*/ 1538 w 3073"/>
                  <a:gd name="T29" fmla="*/ 1580 h 1729"/>
                  <a:gd name="T30" fmla="*/ 1486 w 3073"/>
                  <a:gd name="T31" fmla="*/ 1659 h 1729"/>
                  <a:gd name="T32" fmla="*/ 1318 w 3073"/>
                  <a:gd name="T33" fmla="*/ 1724 h 1729"/>
                  <a:gd name="T34" fmla="*/ 1143 w 3073"/>
                  <a:gd name="T35" fmla="*/ 1663 h 1729"/>
                  <a:gd name="T36" fmla="*/ 1089 w 3073"/>
                  <a:gd name="T37" fmla="*/ 1524 h 1729"/>
                  <a:gd name="T38" fmla="*/ 986 w 3073"/>
                  <a:gd name="T39" fmla="*/ 1623 h 1729"/>
                  <a:gd name="T40" fmla="*/ 793 w 3073"/>
                  <a:gd name="T41" fmla="*/ 1632 h 1729"/>
                  <a:gd name="T42" fmla="*/ 667 w 3073"/>
                  <a:gd name="T43" fmla="*/ 1527 h 1729"/>
                  <a:gd name="T44" fmla="*/ 654 w 3073"/>
                  <a:gd name="T45" fmla="*/ 1417 h 1729"/>
                  <a:gd name="T46" fmla="*/ 479 w 3073"/>
                  <a:gd name="T47" fmla="*/ 1479 h 1729"/>
                  <a:gd name="T48" fmla="*/ 311 w 3073"/>
                  <a:gd name="T49" fmla="*/ 1413 h 1729"/>
                  <a:gd name="T50" fmla="*/ 263 w 3073"/>
                  <a:gd name="T51" fmla="*/ 1273 h 1729"/>
                  <a:gd name="T52" fmla="*/ 256 w 3073"/>
                  <a:gd name="T53" fmla="*/ 1198 h 1729"/>
                  <a:gd name="T54" fmla="*/ 75 w 3073"/>
                  <a:gd name="T55" fmla="*/ 1156 h 1729"/>
                  <a:gd name="T56" fmla="*/ 0 w 3073"/>
                  <a:gd name="T57" fmla="*/ 1021 h 1729"/>
                  <a:gd name="T58" fmla="*/ 87 w 3073"/>
                  <a:gd name="T59" fmla="*/ 891 h 1729"/>
                  <a:gd name="T60" fmla="*/ 88 w 3073"/>
                  <a:gd name="T61" fmla="*/ 834 h 1729"/>
                  <a:gd name="T62" fmla="*/ 3 w 3073"/>
                  <a:gd name="T63" fmla="*/ 703 h 1729"/>
                  <a:gd name="T64" fmla="*/ 76 w 3073"/>
                  <a:gd name="T65" fmla="*/ 569 h 1729"/>
                  <a:gd name="T66" fmla="*/ 257 w 3073"/>
                  <a:gd name="T67" fmla="*/ 526 h 1729"/>
                  <a:gd name="T68" fmla="*/ 266 w 3073"/>
                  <a:gd name="T69" fmla="*/ 453 h 1729"/>
                  <a:gd name="T70" fmla="*/ 312 w 3073"/>
                  <a:gd name="T71" fmla="*/ 311 h 1729"/>
                  <a:gd name="T72" fmla="*/ 483 w 3073"/>
                  <a:gd name="T73" fmla="*/ 246 h 1729"/>
                  <a:gd name="T74" fmla="*/ 656 w 3073"/>
                  <a:gd name="T75" fmla="*/ 309 h 1729"/>
                  <a:gd name="T76" fmla="*/ 668 w 3073"/>
                  <a:gd name="T77" fmla="*/ 198 h 1729"/>
                  <a:gd name="T78" fmla="*/ 796 w 3073"/>
                  <a:gd name="T79" fmla="*/ 93 h 1729"/>
                  <a:gd name="T80" fmla="*/ 989 w 3073"/>
                  <a:gd name="T81" fmla="*/ 102 h 1729"/>
                  <a:gd name="T82" fmla="*/ 1090 w 3073"/>
                  <a:gd name="T83" fmla="*/ 201 h 1729"/>
                  <a:gd name="T84" fmla="*/ 1145 w 3073"/>
                  <a:gd name="T85" fmla="*/ 63 h 1729"/>
                  <a:gd name="T86" fmla="*/ 1318 w 3073"/>
                  <a:gd name="T87" fmla="*/ 0 h 1729"/>
                  <a:gd name="T88" fmla="*/ 1487 w 3073"/>
                  <a:gd name="T89" fmla="*/ 66 h 1729"/>
                  <a:gd name="T90" fmla="*/ 1547 w 3073"/>
                  <a:gd name="T91" fmla="*/ 122 h 1729"/>
                  <a:gd name="T92" fmla="*/ 1679 w 3073"/>
                  <a:gd name="T93" fmla="*/ 14 h 1729"/>
                  <a:gd name="T94" fmla="*/ 1866 w 3073"/>
                  <a:gd name="T95" fmla="*/ 25 h 1729"/>
                  <a:gd name="T96" fmla="*/ 1978 w 3073"/>
                  <a:gd name="T97" fmla="*/ 145 h 1729"/>
                  <a:gd name="T98" fmla="*/ 2025 w 3073"/>
                  <a:gd name="T99" fmla="*/ 145 h 1729"/>
                  <a:gd name="T100" fmla="*/ 2198 w 3073"/>
                  <a:gd name="T101" fmla="*/ 84 h 1729"/>
                  <a:gd name="T102" fmla="*/ 2369 w 3073"/>
                  <a:gd name="T103" fmla="*/ 147 h 1729"/>
                  <a:gd name="T104" fmla="*/ 2414 w 3073"/>
                  <a:gd name="T105" fmla="*/ 292 h 1729"/>
                  <a:gd name="T106" fmla="*/ 2512 w 3073"/>
                  <a:gd name="T107" fmla="*/ 261 h 1729"/>
                  <a:gd name="T108" fmla="*/ 2701 w 3073"/>
                  <a:gd name="T109" fmla="*/ 274 h 1729"/>
                  <a:gd name="T110" fmla="*/ 2807 w 3073"/>
                  <a:gd name="T111" fmla="*/ 395 h 1729"/>
                  <a:gd name="T112" fmla="*/ 2758 w 3073"/>
                  <a:gd name="T113" fmla="*/ 541 h 1729"/>
                  <a:gd name="T114" fmla="*/ 2927 w 3073"/>
                  <a:gd name="T115" fmla="*/ 538 h 1729"/>
                  <a:gd name="T116" fmla="*/ 3058 w 3073"/>
                  <a:gd name="T117" fmla="*/ 648 h 1729"/>
                  <a:gd name="T118" fmla="*/ 3035 w 3073"/>
                  <a:gd name="T119" fmla="*/ 794 h 1729"/>
                  <a:gd name="T120" fmla="*/ 2905 w 3073"/>
                  <a:gd name="T121" fmla="*/ 864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073" h="1729">
                    <a:moveTo>
                      <a:pt x="2951" y="877"/>
                    </a:moveTo>
                    <a:lnTo>
                      <a:pt x="2986" y="894"/>
                    </a:lnTo>
                    <a:lnTo>
                      <a:pt x="3013" y="915"/>
                    </a:lnTo>
                    <a:lnTo>
                      <a:pt x="3037" y="937"/>
                    </a:lnTo>
                    <a:lnTo>
                      <a:pt x="3054" y="965"/>
                    </a:lnTo>
                    <a:lnTo>
                      <a:pt x="3067" y="995"/>
                    </a:lnTo>
                    <a:lnTo>
                      <a:pt x="3072" y="1024"/>
                    </a:lnTo>
                    <a:lnTo>
                      <a:pt x="3069" y="1055"/>
                    </a:lnTo>
                    <a:lnTo>
                      <a:pt x="3061" y="1084"/>
                    </a:lnTo>
                    <a:lnTo>
                      <a:pt x="3046" y="1114"/>
                    </a:lnTo>
                    <a:lnTo>
                      <a:pt x="3024" y="1137"/>
                    </a:lnTo>
                    <a:lnTo>
                      <a:pt x="2997" y="1159"/>
                    </a:lnTo>
                    <a:lnTo>
                      <a:pt x="2965" y="1179"/>
                    </a:lnTo>
                    <a:lnTo>
                      <a:pt x="2929" y="1193"/>
                    </a:lnTo>
                    <a:lnTo>
                      <a:pt x="2893" y="1201"/>
                    </a:lnTo>
                    <a:lnTo>
                      <a:pt x="2855" y="1205"/>
                    </a:lnTo>
                    <a:lnTo>
                      <a:pt x="2817" y="1201"/>
                    </a:lnTo>
                    <a:lnTo>
                      <a:pt x="2779" y="1197"/>
                    </a:lnTo>
                    <a:lnTo>
                      <a:pt x="2760" y="1191"/>
                    </a:lnTo>
                    <a:lnTo>
                      <a:pt x="2785" y="1219"/>
                    </a:lnTo>
                    <a:lnTo>
                      <a:pt x="2800" y="1246"/>
                    </a:lnTo>
                    <a:lnTo>
                      <a:pt x="2809" y="1275"/>
                    </a:lnTo>
                    <a:lnTo>
                      <a:pt x="2816" y="1307"/>
                    </a:lnTo>
                    <a:lnTo>
                      <a:pt x="2809" y="1336"/>
                    </a:lnTo>
                    <a:lnTo>
                      <a:pt x="2801" y="1366"/>
                    </a:lnTo>
                    <a:lnTo>
                      <a:pt x="2785" y="1392"/>
                    </a:lnTo>
                    <a:lnTo>
                      <a:pt x="2762" y="1417"/>
                    </a:lnTo>
                    <a:lnTo>
                      <a:pt x="2732" y="1440"/>
                    </a:lnTo>
                    <a:lnTo>
                      <a:pt x="2704" y="1458"/>
                    </a:lnTo>
                    <a:lnTo>
                      <a:pt x="2667" y="1470"/>
                    </a:lnTo>
                    <a:lnTo>
                      <a:pt x="2632" y="1480"/>
                    </a:lnTo>
                    <a:lnTo>
                      <a:pt x="2592" y="1481"/>
                    </a:lnTo>
                    <a:lnTo>
                      <a:pt x="2551" y="1477"/>
                    </a:lnTo>
                    <a:lnTo>
                      <a:pt x="2515" y="1470"/>
                    </a:lnTo>
                    <a:lnTo>
                      <a:pt x="2478" y="1458"/>
                    </a:lnTo>
                    <a:lnTo>
                      <a:pt x="2444" y="1439"/>
                    </a:lnTo>
                    <a:lnTo>
                      <a:pt x="2417" y="1420"/>
                    </a:lnTo>
                    <a:lnTo>
                      <a:pt x="2406" y="1409"/>
                    </a:lnTo>
                    <a:lnTo>
                      <a:pt x="2416" y="1439"/>
                    </a:lnTo>
                    <a:lnTo>
                      <a:pt x="2420" y="1470"/>
                    </a:lnTo>
                    <a:lnTo>
                      <a:pt x="2416" y="1500"/>
                    </a:lnTo>
                    <a:lnTo>
                      <a:pt x="2406" y="1530"/>
                    </a:lnTo>
                    <a:lnTo>
                      <a:pt x="2394" y="1556"/>
                    </a:lnTo>
                    <a:lnTo>
                      <a:pt x="2371" y="1584"/>
                    </a:lnTo>
                    <a:lnTo>
                      <a:pt x="2344" y="1604"/>
                    </a:lnTo>
                    <a:lnTo>
                      <a:pt x="2311" y="1622"/>
                    </a:lnTo>
                    <a:lnTo>
                      <a:pt x="2278" y="1636"/>
                    </a:lnTo>
                    <a:lnTo>
                      <a:pt x="2239" y="1645"/>
                    </a:lnTo>
                    <a:lnTo>
                      <a:pt x="2201" y="1646"/>
                    </a:lnTo>
                    <a:lnTo>
                      <a:pt x="2161" y="1646"/>
                    </a:lnTo>
                    <a:lnTo>
                      <a:pt x="2124" y="1639"/>
                    </a:lnTo>
                    <a:lnTo>
                      <a:pt x="2087" y="1627"/>
                    </a:lnTo>
                    <a:lnTo>
                      <a:pt x="2055" y="1609"/>
                    </a:lnTo>
                    <a:lnTo>
                      <a:pt x="2026" y="1586"/>
                    </a:lnTo>
                    <a:lnTo>
                      <a:pt x="2005" y="1560"/>
                    </a:lnTo>
                    <a:lnTo>
                      <a:pt x="1993" y="1543"/>
                    </a:lnTo>
                    <a:lnTo>
                      <a:pt x="1984" y="1527"/>
                    </a:lnTo>
                    <a:lnTo>
                      <a:pt x="1984" y="1555"/>
                    </a:lnTo>
                    <a:lnTo>
                      <a:pt x="1981" y="1586"/>
                    </a:lnTo>
                    <a:lnTo>
                      <a:pt x="1969" y="1614"/>
                    </a:lnTo>
                    <a:lnTo>
                      <a:pt x="1952" y="1642"/>
                    </a:lnTo>
                    <a:lnTo>
                      <a:pt x="1930" y="1667"/>
                    </a:lnTo>
                    <a:lnTo>
                      <a:pt x="1902" y="1688"/>
                    </a:lnTo>
                    <a:lnTo>
                      <a:pt x="1869" y="1705"/>
                    </a:lnTo>
                    <a:lnTo>
                      <a:pt x="1833" y="1718"/>
                    </a:lnTo>
                    <a:lnTo>
                      <a:pt x="1796" y="1724"/>
                    </a:lnTo>
                    <a:lnTo>
                      <a:pt x="1755" y="1728"/>
                    </a:lnTo>
                    <a:lnTo>
                      <a:pt x="1717" y="1724"/>
                    </a:lnTo>
                    <a:lnTo>
                      <a:pt x="1680" y="1716"/>
                    </a:lnTo>
                    <a:lnTo>
                      <a:pt x="1645" y="1703"/>
                    </a:lnTo>
                    <a:lnTo>
                      <a:pt x="1613" y="1684"/>
                    </a:lnTo>
                    <a:lnTo>
                      <a:pt x="1587" y="1662"/>
                    </a:lnTo>
                    <a:lnTo>
                      <a:pt x="1564" y="1637"/>
                    </a:lnTo>
                    <a:lnTo>
                      <a:pt x="1547" y="1609"/>
                    </a:lnTo>
                    <a:lnTo>
                      <a:pt x="1538" y="1580"/>
                    </a:lnTo>
                    <a:lnTo>
                      <a:pt x="1536" y="1536"/>
                    </a:lnTo>
                    <a:lnTo>
                      <a:pt x="1532" y="1577"/>
                    </a:lnTo>
                    <a:lnTo>
                      <a:pt x="1524" y="1606"/>
                    </a:lnTo>
                    <a:lnTo>
                      <a:pt x="1509" y="1634"/>
                    </a:lnTo>
                    <a:lnTo>
                      <a:pt x="1486" y="1659"/>
                    </a:lnTo>
                    <a:lnTo>
                      <a:pt x="1459" y="1681"/>
                    </a:lnTo>
                    <a:lnTo>
                      <a:pt x="1428" y="1700"/>
                    </a:lnTo>
                    <a:lnTo>
                      <a:pt x="1392" y="1715"/>
                    </a:lnTo>
                    <a:lnTo>
                      <a:pt x="1354" y="1721"/>
                    </a:lnTo>
                    <a:lnTo>
                      <a:pt x="1318" y="1724"/>
                    </a:lnTo>
                    <a:lnTo>
                      <a:pt x="1276" y="1723"/>
                    </a:lnTo>
                    <a:lnTo>
                      <a:pt x="1239" y="1715"/>
                    </a:lnTo>
                    <a:lnTo>
                      <a:pt x="1202" y="1703"/>
                    </a:lnTo>
                    <a:lnTo>
                      <a:pt x="1170" y="1687"/>
                    </a:lnTo>
                    <a:lnTo>
                      <a:pt x="1143" y="1663"/>
                    </a:lnTo>
                    <a:lnTo>
                      <a:pt x="1120" y="1640"/>
                    </a:lnTo>
                    <a:lnTo>
                      <a:pt x="1102" y="1612"/>
                    </a:lnTo>
                    <a:lnTo>
                      <a:pt x="1092" y="1582"/>
                    </a:lnTo>
                    <a:lnTo>
                      <a:pt x="1089" y="1552"/>
                    </a:lnTo>
                    <a:lnTo>
                      <a:pt x="1089" y="1524"/>
                    </a:lnTo>
                    <a:lnTo>
                      <a:pt x="1080" y="1539"/>
                    </a:lnTo>
                    <a:lnTo>
                      <a:pt x="1066" y="1558"/>
                    </a:lnTo>
                    <a:lnTo>
                      <a:pt x="1046" y="1584"/>
                    </a:lnTo>
                    <a:lnTo>
                      <a:pt x="1017" y="1606"/>
                    </a:lnTo>
                    <a:lnTo>
                      <a:pt x="986" y="1623"/>
                    </a:lnTo>
                    <a:lnTo>
                      <a:pt x="948" y="1636"/>
                    </a:lnTo>
                    <a:lnTo>
                      <a:pt x="911" y="1645"/>
                    </a:lnTo>
                    <a:lnTo>
                      <a:pt x="872" y="1645"/>
                    </a:lnTo>
                    <a:lnTo>
                      <a:pt x="834" y="1641"/>
                    </a:lnTo>
                    <a:lnTo>
                      <a:pt x="793" y="1632"/>
                    </a:lnTo>
                    <a:lnTo>
                      <a:pt x="761" y="1619"/>
                    </a:lnTo>
                    <a:lnTo>
                      <a:pt x="728" y="1600"/>
                    </a:lnTo>
                    <a:lnTo>
                      <a:pt x="702" y="1580"/>
                    </a:lnTo>
                    <a:lnTo>
                      <a:pt x="679" y="1552"/>
                    </a:lnTo>
                    <a:lnTo>
                      <a:pt x="667" y="1527"/>
                    </a:lnTo>
                    <a:lnTo>
                      <a:pt x="656" y="1497"/>
                    </a:lnTo>
                    <a:lnTo>
                      <a:pt x="652" y="1467"/>
                    </a:lnTo>
                    <a:lnTo>
                      <a:pt x="656" y="1434"/>
                    </a:lnTo>
                    <a:lnTo>
                      <a:pt x="667" y="1406"/>
                    </a:lnTo>
                    <a:lnTo>
                      <a:pt x="654" y="1417"/>
                    </a:lnTo>
                    <a:lnTo>
                      <a:pt x="628" y="1434"/>
                    </a:lnTo>
                    <a:lnTo>
                      <a:pt x="595" y="1454"/>
                    </a:lnTo>
                    <a:lnTo>
                      <a:pt x="558" y="1467"/>
                    </a:lnTo>
                    <a:lnTo>
                      <a:pt x="522" y="1474"/>
                    </a:lnTo>
                    <a:lnTo>
                      <a:pt x="479" y="1479"/>
                    </a:lnTo>
                    <a:lnTo>
                      <a:pt x="441" y="1477"/>
                    </a:lnTo>
                    <a:lnTo>
                      <a:pt x="406" y="1467"/>
                    </a:lnTo>
                    <a:lnTo>
                      <a:pt x="369" y="1454"/>
                    </a:lnTo>
                    <a:lnTo>
                      <a:pt x="339" y="1437"/>
                    </a:lnTo>
                    <a:lnTo>
                      <a:pt x="311" y="1413"/>
                    </a:lnTo>
                    <a:lnTo>
                      <a:pt x="285" y="1390"/>
                    </a:lnTo>
                    <a:lnTo>
                      <a:pt x="271" y="1363"/>
                    </a:lnTo>
                    <a:lnTo>
                      <a:pt x="263" y="1334"/>
                    </a:lnTo>
                    <a:lnTo>
                      <a:pt x="257" y="1303"/>
                    </a:lnTo>
                    <a:lnTo>
                      <a:pt x="263" y="1273"/>
                    </a:lnTo>
                    <a:lnTo>
                      <a:pt x="272" y="1243"/>
                    </a:lnTo>
                    <a:lnTo>
                      <a:pt x="287" y="1215"/>
                    </a:lnTo>
                    <a:lnTo>
                      <a:pt x="312" y="1187"/>
                    </a:lnTo>
                    <a:lnTo>
                      <a:pt x="294" y="1193"/>
                    </a:lnTo>
                    <a:lnTo>
                      <a:pt x="256" y="1198"/>
                    </a:lnTo>
                    <a:lnTo>
                      <a:pt x="217" y="1201"/>
                    </a:lnTo>
                    <a:lnTo>
                      <a:pt x="178" y="1198"/>
                    </a:lnTo>
                    <a:lnTo>
                      <a:pt x="142" y="1191"/>
                    </a:lnTo>
                    <a:lnTo>
                      <a:pt x="107" y="1178"/>
                    </a:lnTo>
                    <a:lnTo>
                      <a:pt x="75" y="1156"/>
                    </a:lnTo>
                    <a:lnTo>
                      <a:pt x="49" y="1135"/>
                    </a:lnTo>
                    <a:lnTo>
                      <a:pt x="26" y="1111"/>
                    </a:lnTo>
                    <a:lnTo>
                      <a:pt x="11" y="1082"/>
                    </a:lnTo>
                    <a:lnTo>
                      <a:pt x="3" y="1052"/>
                    </a:lnTo>
                    <a:lnTo>
                      <a:pt x="0" y="1021"/>
                    </a:lnTo>
                    <a:lnTo>
                      <a:pt x="6" y="991"/>
                    </a:lnTo>
                    <a:lnTo>
                      <a:pt x="17" y="963"/>
                    </a:lnTo>
                    <a:lnTo>
                      <a:pt x="35" y="936"/>
                    </a:lnTo>
                    <a:lnTo>
                      <a:pt x="60" y="911"/>
                    </a:lnTo>
                    <a:lnTo>
                      <a:pt x="87" y="891"/>
                    </a:lnTo>
                    <a:lnTo>
                      <a:pt x="120" y="874"/>
                    </a:lnTo>
                    <a:lnTo>
                      <a:pt x="144" y="868"/>
                    </a:lnTo>
                    <a:lnTo>
                      <a:pt x="167" y="864"/>
                    </a:lnTo>
                    <a:lnTo>
                      <a:pt x="122" y="851"/>
                    </a:lnTo>
                    <a:lnTo>
                      <a:pt x="88" y="834"/>
                    </a:lnTo>
                    <a:lnTo>
                      <a:pt x="62" y="813"/>
                    </a:lnTo>
                    <a:lnTo>
                      <a:pt x="37" y="791"/>
                    </a:lnTo>
                    <a:lnTo>
                      <a:pt x="21" y="763"/>
                    </a:lnTo>
                    <a:lnTo>
                      <a:pt x="8" y="734"/>
                    </a:lnTo>
                    <a:lnTo>
                      <a:pt x="3" y="703"/>
                    </a:lnTo>
                    <a:lnTo>
                      <a:pt x="4" y="673"/>
                    </a:lnTo>
                    <a:lnTo>
                      <a:pt x="14" y="644"/>
                    </a:lnTo>
                    <a:lnTo>
                      <a:pt x="27" y="615"/>
                    </a:lnTo>
                    <a:lnTo>
                      <a:pt x="50" y="590"/>
                    </a:lnTo>
                    <a:lnTo>
                      <a:pt x="76" y="569"/>
                    </a:lnTo>
                    <a:lnTo>
                      <a:pt x="109" y="549"/>
                    </a:lnTo>
                    <a:lnTo>
                      <a:pt x="144" y="535"/>
                    </a:lnTo>
                    <a:lnTo>
                      <a:pt x="180" y="528"/>
                    </a:lnTo>
                    <a:lnTo>
                      <a:pt x="221" y="524"/>
                    </a:lnTo>
                    <a:lnTo>
                      <a:pt x="257" y="526"/>
                    </a:lnTo>
                    <a:lnTo>
                      <a:pt x="295" y="532"/>
                    </a:lnTo>
                    <a:lnTo>
                      <a:pt x="315" y="538"/>
                    </a:lnTo>
                    <a:lnTo>
                      <a:pt x="290" y="510"/>
                    </a:lnTo>
                    <a:lnTo>
                      <a:pt x="274" y="482"/>
                    </a:lnTo>
                    <a:lnTo>
                      <a:pt x="266" y="453"/>
                    </a:lnTo>
                    <a:lnTo>
                      <a:pt x="260" y="421"/>
                    </a:lnTo>
                    <a:lnTo>
                      <a:pt x="266" y="392"/>
                    </a:lnTo>
                    <a:lnTo>
                      <a:pt x="272" y="361"/>
                    </a:lnTo>
                    <a:lnTo>
                      <a:pt x="287" y="336"/>
                    </a:lnTo>
                    <a:lnTo>
                      <a:pt x="312" y="311"/>
                    </a:lnTo>
                    <a:lnTo>
                      <a:pt x="340" y="288"/>
                    </a:lnTo>
                    <a:lnTo>
                      <a:pt x="371" y="271"/>
                    </a:lnTo>
                    <a:lnTo>
                      <a:pt x="406" y="260"/>
                    </a:lnTo>
                    <a:lnTo>
                      <a:pt x="443" y="249"/>
                    </a:lnTo>
                    <a:lnTo>
                      <a:pt x="483" y="246"/>
                    </a:lnTo>
                    <a:lnTo>
                      <a:pt x="524" y="251"/>
                    </a:lnTo>
                    <a:lnTo>
                      <a:pt x="560" y="260"/>
                    </a:lnTo>
                    <a:lnTo>
                      <a:pt x="595" y="271"/>
                    </a:lnTo>
                    <a:lnTo>
                      <a:pt x="629" y="291"/>
                    </a:lnTo>
                    <a:lnTo>
                      <a:pt x="656" y="309"/>
                    </a:lnTo>
                    <a:lnTo>
                      <a:pt x="668" y="319"/>
                    </a:lnTo>
                    <a:lnTo>
                      <a:pt x="658" y="291"/>
                    </a:lnTo>
                    <a:lnTo>
                      <a:pt x="654" y="260"/>
                    </a:lnTo>
                    <a:lnTo>
                      <a:pt x="658" y="229"/>
                    </a:lnTo>
                    <a:lnTo>
                      <a:pt x="668" y="198"/>
                    </a:lnTo>
                    <a:lnTo>
                      <a:pt x="681" y="173"/>
                    </a:lnTo>
                    <a:lnTo>
                      <a:pt x="702" y="145"/>
                    </a:lnTo>
                    <a:lnTo>
                      <a:pt x="729" y="124"/>
                    </a:lnTo>
                    <a:lnTo>
                      <a:pt x="763" y="105"/>
                    </a:lnTo>
                    <a:lnTo>
                      <a:pt x="796" y="93"/>
                    </a:lnTo>
                    <a:lnTo>
                      <a:pt x="835" y="84"/>
                    </a:lnTo>
                    <a:lnTo>
                      <a:pt x="873" y="81"/>
                    </a:lnTo>
                    <a:lnTo>
                      <a:pt x="913" y="81"/>
                    </a:lnTo>
                    <a:lnTo>
                      <a:pt x="950" y="90"/>
                    </a:lnTo>
                    <a:lnTo>
                      <a:pt x="989" y="102"/>
                    </a:lnTo>
                    <a:lnTo>
                      <a:pt x="1019" y="119"/>
                    </a:lnTo>
                    <a:lnTo>
                      <a:pt x="1048" y="142"/>
                    </a:lnTo>
                    <a:lnTo>
                      <a:pt x="1070" y="169"/>
                    </a:lnTo>
                    <a:lnTo>
                      <a:pt x="1080" y="186"/>
                    </a:lnTo>
                    <a:lnTo>
                      <a:pt x="1090" y="201"/>
                    </a:lnTo>
                    <a:lnTo>
                      <a:pt x="1090" y="173"/>
                    </a:lnTo>
                    <a:lnTo>
                      <a:pt x="1094" y="143"/>
                    </a:lnTo>
                    <a:lnTo>
                      <a:pt x="1106" y="114"/>
                    </a:lnTo>
                    <a:lnTo>
                      <a:pt x="1123" y="86"/>
                    </a:lnTo>
                    <a:lnTo>
                      <a:pt x="1145" y="63"/>
                    </a:lnTo>
                    <a:lnTo>
                      <a:pt x="1172" y="40"/>
                    </a:lnTo>
                    <a:lnTo>
                      <a:pt x="1205" y="22"/>
                    </a:lnTo>
                    <a:lnTo>
                      <a:pt x="1240" y="10"/>
                    </a:lnTo>
                    <a:lnTo>
                      <a:pt x="1279" y="4"/>
                    </a:lnTo>
                    <a:lnTo>
                      <a:pt x="1318" y="0"/>
                    </a:lnTo>
                    <a:lnTo>
                      <a:pt x="1356" y="4"/>
                    </a:lnTo>
                    <a:lnTo>
                      <a:pt x="1394" y="13"/>
                    </a:lnTo>
                    <a:lnTo>
                      <a:pt x="1429" y="25"/>
                    </a:lnTo>
                    <a:lnTo>
                      <a:pt x="1462" y="44"/>
                    </a:lnTo>
                    <a:lnTo>
                      <a:pt x="1487" y="66"/>
                    </a:lnTo>
                    <a:lnTo>
                      <a:pt x="1510" y="91"/>
                    </a:lnTo>
                    <a:lnTo>
                      <a:pt x="1526" y="119"/>
                    </a:lnTo>
                    <a:lnTo>
                      <a:pt x="1536" y="150"/>
                    </a:lnTo>
                    <a:lnTo>
                      <a:pt x="1538" y="167"/>
                    </a:lnTo>
                    <a:lnTo>
                      <a:pt x="1547" y="122"/>
                    </a:lnTo>
                    <a:lnTo>
                      <a:pt x="1562" y="94"/>
                    </a:lnTo>
                    <a:lnTo>
                      <a:pt x="1585" y="69"/>
                    </a:lnTo>
                    <a:lnTo>
                      <a:pt x="1611" y="48"/>
                    </a:lnTo>
                    <a:lnTo>
                      <a:pt x="1643" y="27"/>
                    </a:lnTo>
                    <a:lnTo>
                      <a:pt x="1679" y="14"/>
                    </a:lnTo>
                    <a:lnTo>
                      <a:pt x="1716" y="7"/>
                    </a:lnTo>
                    <a:lnTo>
                      <a:pt x="1754" y="4"/>
                    </a:lnTo>
                    <a:lnTo>
                      <a:pt x="1793" y="6"/>
                    </a:lnTo>
                    <a:lnTo>
                      <a:pt x="1832" y="13"/>
                    </a:lnTo>
                    <a:lnTo>
                      <a:pt x="1866" y="25"/>
                    </a:lnTo>
                    <a:lnTo>
                      <a:pt x="1900" y="44"/>
                    </a:lnTo>
                    <a:lnTo>
                      <a:pt x="1928" y="65"/>
                    </a:lnTo>
                    <a:lnTo>
                      <a:pt x="1949" y="89"/>
                    </a:lnTo>
                    <a:lnTo>
                      <a:pt x="1967" y="117"/>
                    </a:lnTo>
                    <a:lnTo>
                      <a:pt x="1978" y="145"/>
                    </a:lnTo>
                    <a:lnTo>
                      <a:pt x="1982" y="178"/>
                    </a:lnTo>
                    <a:lnTo>
                      <a:pt x="1982" y="205"/>
                    </a:lnTo>
                    <a:lnTo>
                      <a:pt x="1992" y="187"/>
                    </a:lnTo>
                    <a:lnTo>
                      <a:pt x="2003" y="171"/>
                    </a:lnTo>
                    <a:lnTo>
                      <a:pt x="2025" y="145"/>
                    </a:lnTo>
                    <a:lnTo>
                      <a:pt x="2054" y="122"/>
                    </a:lnTo>
                    <a:lnTo>
                      <a:pt x="2083" y="105"/>
                    </a:lnTo>
                    <a:lnTo>
                      <a:pt x="2123" y="93"/>
                    </a:lnTo>
                    <a:lnTo>
                      <a:pt x="2160" y="84"/>
                    </a:lnTo>
                    <a:lnTo>
                      <a:pt x="2198" y="84"/>
                    </a:lnTo>
                    <a:lnTo>
                      <a:pt x="2238" y="87"/>
                    </a:lnTo>
                    <a:lnTo>
                      <a:pt x="2276" y="96"/>
                    </a:lnTo>
                    <a:lnTo>
                      <a:pt x="2309" y="109"/>
                    </a:lnTo>
                    <a:lnTo>
                      <a:pt x="2343" y="127"/>
                    </a:lnTo>
                    <a:lnTo>
                      <a:pt x="2369" y="147"/>
                    </a:lnTo>
                    <a:lnTo>
                      <a:pt x="2392" y="176"/>
                    </a:lnTo>
                    <a:lnTo>
                      <a:pt x="2405" y="201"/>
                    </a:lnTo>
                    <a:lnTo>
                      <a:pt x="2414" y="232"/>
                    </a:lnTo>
                    <a:lnTo>
                      <a:pt x="2417" y="261"/>
                    </a:lnTo>
                    <a:lnTo>
                      <a:pt x="2414" y="292"/>
                    </a:lnTo>
                    <a:lnTo>
                      <a:pt x="2405" y="323"/>
                    </a:lnTo>
                    <a:lnTo>
                      <a:pt x="2416" y="311"/>
                    </a:lnTo>
                    <a:lnTo>
                      <a:pt x="2442" y="292"/>
                    </a:lnTo>
                    <a:lnTo>
                      <a:pt x="2476" y="274"/>
                    </a:lnTo>
                    <a:lnTo>
                      <a:pt x="2512" y="261"/>
                    </a:lnTo>
                    <a:lnTo>
                      <a:pt x="2548" y="255"/>
                    </a:lnTo>
                    <a:lnTo>
                      <a:pt x="2590" y="249"/>
                    </a:lnTo>
                    <a:lnTo>
                      <a:pt x="2630" y="251"/>
                    </a:lnTo>
                    <a:lnTo>
                      <a:pt x="2665" y="261"/>
                    </a:lnTo>
                    <a:lnTo>
                      <a:pt x="2701" y="274"/>
                    </a:lnTo>
                    <a:lnTo>
                      <a:pt x="2731" y="291"/>
                    </a:lnTo>
                    <a:lnTo>
                      <a:pt x="2760" y="315"/>
                    </a:lnTo>
                    <a:lnTo>
                      <a:pt x="2785" y="338"/>
                    </a:lnTo>
                    <a:lnTo>
                      <a:pt x="2800" y="364"/>
                    </a:lnTo>
                    <a:lnTo>
                      <a:pt x="2807" y="395"/>
                    </a:lnTo>
                    <a:lnTo>
                      <a:pt x="2812" y="425"/>
                    </a:lnTo>
                    <a:lnTo>
                      <a:pt x="2807" y="456"/>
                    </a:lnTo>
                    <a:lnTo>
                      <a:pt x="2798" y="485"/>
                    </a:lnTo>
                    <a:lnTo>
                      <a:pt x="2783" y="513"/>
                    </a:lnTo>
                    <a:lnTo>
                      <a:pt x="2758" y="541"/>
                    </a:lnTo>
                    <a:lnTo>
                      <a:pt x="2776" y="535"/>
                    </a:lnTo>
                    <a:lnTo>
                      <a:pt x="2816" y="530"/>
                    </a:lnTo>
                    <a:lnTo>
                      <a:pt x="2852" y="526"/>
                    </a:lnTo>
                    <a:lnTo>
                      <a:pt x="2891" y="530"/>
                    </a:lnTo>
                    <a:lnTo>
                      <a:pt x="2927" y="538"/>
                    </a:lnTo>
                    <a:lnTo>
                      <a:pt x="2963" y="551"/>
                    </a:lnTo>
                    <a:lnTo>
                      <a:pt x="2995" y="572"/>
                    </a:lnTo>
                    <a:lnTo>
                      <a:pt x="3022" y="594"/>
                    </a:lnTo>
                    <a:lnTo>
                      <a:pt x="3045" y="618"/>
                    </a:lnTo>
                    <a:lnTo>
                      <a:pt x="3058" y="648"/>
                    </a:lnTo>
                    <a:lnTo>
                      <a:pt x="3067" y="676"/>
                    </a:lnTo>
                    <a:lnTo>
                      <a:pt x="3069" y="707"/>
                    </a:lnTo>
                    <a:lnTo>
                      <a:pt x="3064" y="736"/>
                    </a:lnTo>
                    <a:lnTo>
                      <a:pt x="3052" y="766"/>
                    </a:lnTo>
                    <a:lnTo>
                      <a:pt x="3035" y="794"/>
                    </a:lnTo>
                    <a:lnTo>
                      <a:pt x="3011" y="818"/>
                    </a:lnTo>
                    <a:lnTo>
                      <a:pt x="2984" y="837"/>
                    </a:lnTo>
                    <a:lnTo>
                      <a:pt x="2950" y="854"/>
                    </a:lnTo>
                    <a:lnTo>
                      <a:pt x="2927" y="860"/>
                    </a:lnTo>
                    <a:lnTo>
                      <a:pt x="2905" y="864"/>
                    </a:lnTo>
                    <a:lnTo>
                      <a:pt x="2951" y="877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kern="1200" dirty="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788" y="193"/>
                <a:ext cx="2064" cy="18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0488" tIns="44450" rIns="90488" bIns="44450">
                <a:noAutofit/>
              </a:bodyPr>
              <a:lstStyle/>
              <a:p>
                <a:pPr marL="0" marR="0" algn="ctr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kern="1200" dirty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Identifying needs as per the approved budget</a:t>
                </a:r>
                <a:endParaRPr lang="en-US" sz="1400" dirty="0">
                  <a:effectLst/>
                  <a:latin typeface="Times New Roman"/>
                  <a:ea typeface="Times New Roman"/>
                </a:endParaRPr>
              </a:p>
            </p:txBody>
          </p:sp>
          <p:pic>
            <p:nvPicPr>
              <p:cNvPr id="26" name="Picture 25"/>
              <p:cNvPicPr>
                <a:picLocks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04" y="771"/>
                <a:ext cx="576" cy="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7" name="Picture 26"/>
              <p:cNvPicPr>
                <a:picLocks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" y="532"/>
                <a:ext cx="422" cy="4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9" name="Picture 18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2691" y="2264945"/>
              <a:ext cx="756920" cy="32385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28" name="Content Placeholder 27"/>
          <p:cNvSpPr>
            <a:spLocks noGrp="1"/>
          </p:cNvSpPr>
          <p:nvPr>
            <p:ph sz="half" idx="1"/>
          </p:nvPr>
        </p:nvSpPr>
        <p:spPr>
          <a:xfrm>
            <a:off x="311878" y="5410200"/>
            <a:ext cx="8462392" cy="685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For disbursement of payment the SRs will provide the PR the receipt.</a:t>
            </a:r>
            <a:b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62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10416" y="533400"/>
            <a:ext cx="8704983" cy="581025"/>
          </a:xfrm>
        </p:spPr>
        <p:txBody>
          <a:bodyPr/>
          <a:lstStyle/>
          <a:p>
            <a:r>
              <a:rPr lang="en-US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Procurement </a:t>
            </a: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/>
            </a:r>
            <a:b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</a:b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Between MMK 500,001 and MMK 1,000,000)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17</a:t>
            </a:fld>
            <a:endParaRPr lang="en-GB" sz="1000" dirty="0">
              <a:latin typeface="+mn-lt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52400" y="1485899"/>
            <a:ext cx="2692078" cy="2057400"/>
            <a:chOff x="139200" y="0"/>
            <a:chExt cx="2943225" cy="2057400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75" y="123825"/>
              <a:ext cx="1819275" cy="180022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58" name="Rounded Rectangle 57"/>
            <p:cNvSpPr/>
            <p:nvPr/>
          </p:nvSpPr>
          <p:spPr>
            <a:xfrm>
              <a:off x="139200" y="0"/>
              <a:ext cx="2943225" cy="20574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 dirty="0"/>
            </a:p>
          </p:txBody>
        </p:sp>
        <p:sp>
          <p:nvSpPr>
            <p:cNvPr id="59" name="Text Box 2"/>
            <p:cNvSpPr txBox="1">
              <a:spLocks noChangeArrowheads="1"/>
            </p:cNvSpPr>
            <p:nvPr/>
          </p:nvSpPr>
          <p:spPr bwMode="auto">
            <a:xfrm>
              <a:off x="2000252" y="295275"/>
              <a:ext cx="971448" cy="151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000" dirty="0">
                  <a:latin typeface="+mn-lt"/>
                  <a:ea typeface="Calibri"/>
                  <a:cs typeface="Times New Roman"/>
                </a:rPr>
                <a:t>Identifying needs as per the approved budget</a:t>
              </a:r>
              <a:endParaRPr lang="en-US" sz="1000" dirty="0">
                <a:effectLst/>
                <a:latin typeface="+mn-lt"/>
                <a:ea typeface="Calibri"/>
                <a:cs typeface="Times New Roman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971800" y="1490662"/>
            <a:ext cx="2945130" cy="2057400"/>
            <a:chOff x="0" y="-8868"/>
            <a:chExt cx="2945490" cy="2057400"/>
          </a:xfrm>
        </p:grpSpPr>
        <p:sp>
          <p:nvSpPr>
            <p:cNvPr id="61" name="Rounded Rectangle 60"/>
            <p:cNvSpPr/>
            <p:nvPr/>
          </p:nvSpPr>
          <p:spPr>
            <a:xfrm>
              <a:off x="0" y="-8868"/>
              <a:ext cx="2945490" cy="20574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 dirty="0"/>
            </a:p>
          </p:txBody>
        </p:sp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1515" y="394796"/>
              <a:ext cx="1354559" cy="863877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63" name="Text Box 2"/>
            <p:cNvSpPr txBox="1">
              <a:spLocks noChangeArrowheads="1"/>
            </p:cNvSpPr>
            <p:nvPr/>
          </p:nvSpPr>
          <p:spPr bwMode="auto">
            <a:xfrm>
              <a:off x="57149" y="168166"/>
              <a:ext cx="1619455" cy="1356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 b="1" dirty="0">
                  <a:solidFill>
                    <a:srgbClr val="FF0000"/>
                  </a:solidFill>
                  <a:effectLst/>
                  <a:latin typeface="+mn-lt"/>
                  <a:ea typeface="Calibri"/>
                  <a:cs typeface="Times New Roman"/>
                </a:rPr>
                <a:t>Evaluation Report</a:t>
              </a:r>
              <a:r>
                <a:rPr lang="en-US" sz="1000" dirty="0">
                  <a:effectLst/>
                  <a:latin typeface="+mn-lt"/>
                  <a:ea typeface="Calibri"/>
                  <a:cs typeface="Times New Roman"/>
                </a:rPr>
                <a:t> along with </a:t>
              </a:r>
              <a:r>
                <a:rPr lang="en-US" sz="1000" b="1" dirty="0">
                  <a:solidFill>
                    <a:srgbClr val="984807"/>
                  </a:solidFill>
                  <a:effectLst/>
                  <a:latin typeface="+mn-lt"/>
                  <a:ea typeface="Calibri"/>
                  <a:cs typeface="Times New Roman"/>
                </a:rPr>
                <a:t>Price Comparison Sheet</a:t>
              </a:r>
              <a:r>
                <a:rPr lang="en-US" sz="1000" dirty="0">
                  <a:effectLst/>
                  <a:latin typeface="+mn-lt"/>
                  <a:ea typeface="Calibri"/>
                  <a:cs typeface="Times New Roman"/>
                </a:rPr>
                <a:t> and the </a:t>
              </a:r>
              <a:r>
                <a:rPr lang="en-US" sz="1000" b="1" dirty="0">
                  <a:solidFill>
                    <a:srgbClr val="00B050"/>
                  </a:solidFill>
                  <a:effectLst/>
                  <a:latin typeface="+mn-lt"/>
                  <a:ea typeface="Calibri"/>
                  <a:cs typeface="Times New Roman"/>
                </a:rPr>
                <a:t>Technical Evaluation Report</a:t>
              </a:r>
              <a:r>
                <a:rPr lang="en-US" sz="1000" dirty="0">
                  <a:solidFill>
                    <a:srgbClr val="00B050"/>
                  </a:solidFill>
                  <a:effectLst/>
                  <a:latin typeface="+mn-lt"/>
                  <a:ea typeface="Calibri"/>
                  <a:cs typeface="Times New Roman"/>
                </a:rPr>
                <a:t> </a:t>
              </a:r>
              <a:r>
                <a:rPr lang="en-US" sz="1000" dirty="0">
                  <a:effectLst/>
                  <a:latin typeface="+mn-lt"/>
                  <a:ea typeface="Calibri"/>
                  <a:cs typeface="Times New Roman"/>
                </a:rPr>
                <a:t>shall be prepared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998470" y="3810000"/>
            <a:ext cx="2945130" cy="1993739"/>
            <a:chOff x="0" y="0"/>
            <a:chExt cx="3067050" cy="2152015"/>
          </a:xfrm>
        </p:grpSpPr>
        <p:sp>
          <p:nvSpPr>
            <p:cNvPr id="65" name="Rounded Rectangle 64"/>
            <p:cNvSpPr/>
            <p:nvPr/>
          </p:nvSpPr>
          <p:spPr>
            <a:xfrm>
              <a:off x="0" y="0"/>
              <a:ext cx="3067050" cy="2152015"/>
            </a:xfrm>
            <a:prstGeom prst="round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 dirty="0">
                <a:latin typeface="+mn-lt"/>
              </a:endParaRPr>
            </a:p>
          </p:txBody>
        </p:sp>
        <p:sp>
          <p:nvSpPr>
            <p:cNvPr id="66" name="Text Box 2"/>
            <p:cNvSpPr txBox="1">
              <a:spLocks noChangeArrowheads="1"/>
            </p:cNvSpPr>
            <p:nvPr/>
          </p:nvSpPr>
          <p:spPr bwMode="auto">
            <a:xfrm>
              <a:off x="228600" y="296076"/>
              <a:ext cx="1200150" cy="1370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 dirty="0">
                  <a:effectLst/>
                  <a:latin typeface="+mn-lt"/>
                  <a:ea typeface="Calibri"/>
                  <a:cs typeface="Times New Roman"/>
                </a:rPr>
                <a:t>Award the contract to the </a:t>
              </a:r>
              <a:r>
                <a:rPr lang="en-US" sz="1000" b="1" dirty="0">
                  <a:solidFill>
                    <a:srgbClr val="7F7F7F"/>
                  </a:solidFill>
                  <a:effectLst/>
                  <a:latin typeface="+mn-lt"/>
                  <a:ea typeface="Calibri"/>
                  <a:cs typeface="Times New Roman"/>
                </a:rPr>
                <a:t>lowest technically acceptable</a:t>
              </a:r>
              <a:r>
                <a:rPr lang="en-US" sz="1000" dirty="0">
                  <a:solidFill>
                    <a:srgbClr val="7F7F7F"/>
                  </a:solidFill>
                  <a:effectLst/>
                  <a:latin typeface="+mn-lt"/>
                  <a:ea typeface="Calibri"/>
                  <a:cs typeface="Times New Roman"/>
                </a:rPr>
                <a:t> </a:t>
              </a:r>
              <a:r>
                <a:rPr lang="en-US" sz="1000" dirty="0">
                  <a:effectLst/>
                  <a:latin typeface="+mn-lt"/>
                  <a:ea typeface="Calibri"/>
                  <a:cs typeface="Times New Roman"/>
                </a:rPr>
                <a:t>bidder.</a:t>
              </a:r>
            </a:p>
          </p:txBody>
        </p:sp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300" y="276225"/>
              <a:ext cx="1685925" cy="1495425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68" name="Group 67"/>
          <p:cNvGrpSpPr/>
          <p:nvPr/>
        </p:nvGrpSpPr>
        <p:grpSpPr>
          <a:xfrm>
            <a:off x="6019800" y="1447800"/>
            <a:ext cx="3200400" cy="2084762"/>
            <a:chOff x="-125730" y="-51396"/>
            <a:chExt cx="3200400" cy="2499784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25" y="561975"/>
              <a:ext cx="1343025" cy="1276350"/>
            </a:xfrm>
            <a:prstGeom prst="rect">
              <a:avLst/>
            </a:prstGeom>
            <a:noFill/>
            <a:ln>
              <a:noFill/>
            </a:ln>
            <a:effectLst/>
          </p:spPr>
        </p:pic>
        <p:grpSp>
          <p:nvGrpSpPr>
            <p:cNvPr id="70" name="Group 68"/>
            <p:cNvGrpSpPr/>
            <p:nvPr/>
          </p:nvGrpSpPr>
          <p:grpSpPr>
            <a:xfrm>
              <a:off x="-125730" y="-51396"/>
              <a:ext cx="3200400" cy="2499784"/>
              <a:chOff x="-125730" y="-51396"/>
              <a:chExt cx="3200400" cy="2499784"/>
            </a:xfrm>
          </p:grpSpPr>
          <p:grpSp>
            <p:nvGrpSpPr>
              <p:cNvPr id="71" name="Group 69"/>
              <p:cNvGrpSpPr/>
              <p:nvPr/>
            </p:nvGrpSpPr>
            <p:grpSpPr>
              <a:xfrm>
                <a:off x="-125730" y="-51396"/>
                <a:ext cx="2979957" cy="2442171"/>
                <a:chOff x="-125730" y="-51396"/>
                <a:chExt cx="2979957" cy="2442171"/>
              </a:xfrm>
            </p:grpSpPr>
            <p:grpSp>
              <p:nvGrpSpPr>
                <p:cNvPr id="73" name="Group 71"/>
                <p:cNvGrpSpPr/>
                <p:nvPr/>
              </p:nvGrpSpPr>
              <p:grpSpPr>
                <a:xfrm>
                  <a:off x="-125730" y="-51396"/>
                  <a:ext cx="2979957" cy="2442171"/>
                  <a:chOff x="-73769" y="-49758"/>
                  <a:chExt cx="3102940" cy="2364333"/>
                </a:xfrm>
              </p:grpSpPr>
              <p:sp>
                <p:nvSpPr>
                  <p:cNvPr id="75" name="Rounded Rectangle 74"/>
                  <p:cNvSpPr/>
                  <p:nvPr/>
                </p:nvSpPr>
                <p:spPr>
                  <a:xfrm>
                    <a:off x="-73769" y="0"/>
                    <a:ext cx="3067050" cy="2314575"/>
                  </a:xfrm>
                  <a:prstGeom prst="round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 sz="1000" dirty="0"/>
                  </a:p>
                </p:txBody>
              </p:sp>
              <p:sp>
                <p:nvSpPr>
                  <p:cNvPr id="76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3782" y="-49758"/>
                    <a:ext cx="1595389" cy="20788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1000"/>
                      </a:spcAft>
                    </a:pPr>
                    <a:r>
                      <a:rPr lang="en-US" sz="1000" dirty="0">
                        <a:effectLst/>
                        <a:latin typeface="+mn-lt"/>
                        <a:ea typeface="Calibri"/>
                        <a:cs typeface="Times New Roman"/>
                      </a:rPr>
                      <a:t>Forward the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rPr>
                      <a:t>Evaluation Report</a:t>
                    </a:r>
                    <a:r>
                      <a:rPr lang="en-US" sz="1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rPr>
                      <a:t> </a:t>
                    </a:r>
                    <a:r>
                      <a:rPr lang="en-US" sz="1000" dirty="0">
                        <a:effectLst/>
                        <a:latin typeface="+mn-lt"/>
                        <a:ea typeface="Calibri"/>
                        <a:cs typeface="Times New Roman"/>
                      </a:rPr>
                      <a:t>along with the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rPr>
                      <a:t>Quotation(s)</a:t>
                    </a:r>
                    <a:r>
                      <a:rPr lang="en-US" sz="1000" dirty="0">
                        <a:effectLst/>
                        <a:latin typeface="+mn-lt"/>
                        <a:ea typeface="Calibri"/>
                        <a:cs typeface="Times New Roman"/>
                      </a:rPr>
                      <a:t> and sufficient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rPr>
                      <a:t>Justification</a:t>
                    </a:r>
                    <a:r>
                      <a:rPr lang="en-US" sz="1000" b="1" dirty="0">
                        <a:effectLst/>
                        <a:latin typeface="+mn-lt"/>
                        <a:ea typeface="Calibri"/>
                        <a:cs typeface="Times New Roman"/>
                      </a:rPr>
                      <a:t> </a:t>
                    </a:r>
                    <a:r>
                      <a:rPr lang="en-US" sz="1000" dirty="0">
                        <a:effectLst/>
                        <a:latin typeface="+mn-lt"/>
                        <a:ea typeface="Calibri"/>
                        <a:cs typeface="Times New Roman"/>
                      </a:rPr>
                      <a:t>for non-availability of 3 suppliers, to PR for approval.</a:t>
                    </a:r>
                  </a:p>
                </p:txBody>
              </p:sp>
            </p:grpSp>
            <p:sp>
              <p:nvSpPr>
                <p:cNvPr id="7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79070" y="7166"/>
                  <a:ext cx="1209675" cy="5810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000" dirty="0">
                      <a:effectLst/>
                      <a:latin typeface="+mn-lt"/>
                      <a:ea typeface="Calibri"/>
                      <a:cs typeface="Times New Roman"/>
                    </a:rPr>
                    <a:t>If 3 quotations are not received</a:t>
                  </a:r>
                </a:p>
              </p:txBody>
            </p:sp>
          </p:grpSp>
          <p:sp>
            <p:nvSpPr>
              <p:cNvPr id="72" name="Text Box 2"/>
              <p:cNvSpPr txBox="1">
                <a:spLocks noChangeArrowheads="1"/>
              </p:cNvSpPr>
              <p:nvPr/>
            </p:nvSpPr>
            <p:spPr bwMode="auto">
              <a:xfrm>
                <a:off x="83820" y="1867363"/>
                <a:ext cx="2990850" cy="581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 b="1" i="1" dirty="0">
                    <a:effectLst/>
                    <a:latin typeface="+mn-lt"/>
                    <a:ea typeface="Calibri"/>
                    <a:cs typeface="Times New Roman"/>
                  </a:rPr>
                  <a:t>*No award shall be issued to the supplier without prior approval of the PR*</a:t>
                </a:r>
                <a:endParaRPr lang="en-US" sz="1000" dirty="0">
                  <a:effectLst/>
                  <a:latin typeface="+mn-lt"/>
                  <a:ea typeface="Calibri"/>
                  <a:cs typeface="Times New Roman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6046111" y="3810000"/>
            <a:ext cx="2919178" cy="1993739"/>
            <a:chOff x="0" y="0"/>
            <a:chExt cx="2945130" cy="2390775"/>
          </a:xfrm>
        </p:grpSpPr>
        <p:grpSp>
          <p:nvGrpSpPr>
            <p:cNvPr id="78" name="Group 79"/>
            <p:cNvGrpSpPr/>
            <p:nvPr/>
          </p:nvGrpSpPr>
          <p:grpSpPr>
            <a:xfrm>
              <a:off x="0" y="0"/>
              <a:ext cx="2945130" cy="2390775"/>
              <a:chOff x="57150" y="0"/>
              <a:chExt cx="3067050" cy="2314575"/>
            </a:xfrm>
          </p:grpSpPr>
          <p:sp>
            <p:nvSpPr>
              <p:cNvPr id="80" name="Rounded Rectangle 79"/>
              <p:cNvSpPr/>
              <p:nvPr/>
            </p:nvSpPr>
            <p:spPr>
              <a:xfrm>
                <a:off x="57150" y="0"/>
                <a:ext cx="3067050" cy="2314575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 dirty="0">
                  <a:latin typeface="+mn-lt"/>
                </a:endParaRPr>
              </a:p>
            </p:txBody>
          </p:sp>
          <p:sp>
            <p:nvSpPr>
              <p:cNvPr id="81" name="Text Box 2"/>
              <p:cNvSpPr txBox="1">
                <a:spLocks noChangeArrowheads="1"/>
              </p:cNvSpPr>
              <p:nvPr/>
            </p:nvSpPr>
            <p:spPr bwMode="auto">
              <a:xfrm>
                <a:off x="324972" y="265387"/>
                <a:ext cx="912576" cy="1545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 dirty="0">
                    <a:effectLst/>
                    <a:latin typeface="+mn-lt"/>
                    <a:ea typeface="Calibri"/>
                    <a:cs typeface="Times New Roman"/>
                  </a:rPr>
                  <a:t>All the records shall be maintained in file for verification by PR.</a:t>
                </a:r>
              </a:p>
            </p:txBody>
          </p:sp>
        </p:grpSp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250" y="390525"/>
              <a:ext cx="1438275" cy="1685925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82" name="Group 81"/>
          <p:cNvGrpSpPr/>
          <p:nvPr/>
        </p:nvGrpSpPr>
        <p:grpSpPr>
          <a:xfrm>
            <a:off x="152400" y="3854369"/>
            <a:ext cx="2722054" cy="1990725"/>
            <a:chOff x="0" y="0"/>
            <a:chExt cx="3128330" cy="2057400"/>
          </a:xfrm>
        </p:grpSpPr>
        <p:grpSp>
          <p:nvGrpSpPr>
            <p:cNvPr id="83" name="Group 84"/>
            <p:cNvGrpSpPr/>
            <p:nvPr/>
          </p:nvGrpSpPr>
          <p:grpSpPr>
            <a:xfrm>
              <a:off x="0" y="0"/>
              <a:ext cx="3128330" cy="2057400"/>
              <a:chOff x="0" y="0"/>
              <a:chExt cx="3128330" cy="2057400"/>
            </a:xfrm>
          </p:grpSpPr>
          <p:pic>
            <p:nvPicPr>
              <p:cNvPr id="85" name="Picture 8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3597" y="271686"/>
                <a:ext cx="1814733" cy="116910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grpSp>
            <p:nvGrpSpPr>
              <p:cNvPr id="86" name="Group 87"/>
              <p:cNvGrpSpPr/>
              <p:nvPr/>
            </p:nvGrpSpPr>
            <p:grpSpPr>
              <a:xfrm>
                <a:off x="0" y="0"/>
                <a:ext cx="3086100" cy="2057400"/>
                <a:chOff x="0" y="0"/>
                <a:chExt cx="3086100" cy="2057400"/>
              </a:xfrm>
            </p:grpSpPr>
            <p:grpSp>
              <p:nvGrpSpPr>
                <p:cNvPr id="87" name="Group 88"/>
                <p:cNvGrpSpPr/>
                <p:nvPr/>
              </p:nvGrpSpPr>
              <p:grpSpPr>
                <a:xfrm>
                  <a:off x="0" y="0"/>
                  <a:ext cx="3086100" cy="2057400"/>
                  <a:chOff x="0" y="0"/>
                  <a:chExt cx="3086100" cy="2057400"/>
                </a:xfrm>
              </p:grpSpPr>
              <p:sp>
                <p:nvSpPr>
                  <p:cNvPr id="89" name="Rounded Rectangle 88"/>
                  <p:cNvSpPr/>
                  <p:nvPr/>
                </p:nvSpPr>
                <p:spPr>
                  <a:xfrm>
                    <a:off x="0" y="0"/>
                    <a:ext cx="3086100" cy="2057400"/>
                  </a:xfrm>
                  <a:prstGeom prst="roundRect">
                    <a:avLst/>
                  </a:prstGeom>
                  <a:noFill/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 sz="1000" dirty="0">
                      <a:latin typeface="+mn-lt"/>
                    </a:endParaRPr>
                  </a:p>
                </p:txBody>
              </p:sp>
              <p:sp>
                <p:nvSpPr>
                  <p:cNvPr id="9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675" y="400050"/>
                    <a:ext cx="1443911" cy="12477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1000"/>
                      </a:spcAft>
                    </a:pPr>
                    <a:r>
                      <a:rPr lang="en-US" sz="1000" dirty="0">
                        <a:effectLst/>
                        <a:latin typeface="+mn-lt"/>
                        <a:ea typeface="Calibri"/>
                        <a:cs typeface="Times New Roman"/>
                      </a:rPr>
                      <a:t>Invite in writing or over phone. Make a record of phone calls. Refer to SOP</a:t>
                    </a:r>
                  </a:p>
                </p:txBody>
              </p:sp>
            </p:grpSp>
            <p:sp>
              <p:nvSpPr>
                <p:cNvPr id="8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14300" y="1647825"/>
                  <a:ext cx="2914650" cy="342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 algn="ctr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000" b="1" i="1" dirty="0">
                      <a:solidFill>
                        <a:srgbClr val="7030A0"/>
                      </a:solidFill>
                      <a:effectLst/>
                      <a:latin typeface="+mn-lt"/>
                      <a:ea typeface="Calibri"/>
                      <a:cs typeface="Times New Roman"/>
                    </a:rPr>
                    <a:t>*At least 3 quotations are required*</a:t>
                  </a:r>
                  <a:endParaRPr lang="en-US" sz="1000" dirty="0">
                    <a:effectLst/>
                    <a:latin typeface="+mn-lt"/>
                    <a:ea typeface="Calibri"/>
                    <a:cs typeface="Times New Roman"/>
                  </a:endParaRPr>
                </a:p>
              </p:txBody>
            </p:sp>
          </p:grpSp>
        </p:grpSp>
        <p:sp>
          <p:nvSpPr>
            <p:cNvPr id="84" name="Text Box 2"/>
            <p:cNvSpPr txBox="1">
              <a:spLocks noChangeArrowheads="1"/>
            </p:cNvSpPr>
            <p:nvPr/>
          </p:nvSpPr>
          <p:spPr bwMode="auto">
            <a:xfrm>
              <a:off x="114300" y="76200"/>
              <a:ext cx="1688382" cy="252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 b="1" dirty="0">
                  <a:effectLst/>
                  <a:latin typeface="+mn-lt"/>
                  <a:ea typeface="Calibri"/>
                  <a:cs typeface="Times New Roman"/>
                </a:rPr>
                <a:t>Invite Quotation</a:t>
              </a:r>
              <a:endParaRPr lang="en-US" sz="1000" dirty="0">
                <a:effectLst/>
                <a:latin typeface="+mn-lt"/>
                <a:ea typeface="Calibri"/>
                <a:cs typeface="Times New Roman"/>
              </a:endParaRPr>
            </a:p>
          </p:txBody>
        </p:sp>
      </p:grpSp>
      <p:sp>
        <p:nvSpPr>
          <p:cNvPr id="91" name="Text Box 2"/>
          <p:cNvSpPr txBox="1">
            <a:spLocks noChangeArrowheads="1"/>
          </p:cNvSpPr>
          <p:nvPr/>
        </p:nvSpPr>
        <p:spPr bwMode="auto">
          <a:xfrm>
            <a:off x="3102363" y="2963861"/>
            <a:ext cx="2536124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i="1" dirty="0" smtClean="0">
                <a:solidFill>
                  <a:srgbClr val="7030A0"/>
                </a:solidFill>
                <a:effectLst/>
                <a:latin typeface="Cambria"/>
                <a:ea typeface="Calibri"/>
                <a:cs typeface="Times New Roman"/>
              </a:rPr>
              <a:t>*Evaluation Team shall be of minimum 2 members*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727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897" y="457200"/>
            <a:ext cx="8447087" cy="581025"/>
          </a:xfrm>
        </p:spPr>
        <p:txBody>
          <a:bodyPr/>
          <a:lstStyle/>
          <a:p>
            <a:r>
              <a:rPr lang="en-US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Procurement </a:t>
            </a: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/>
            </a:r>
            <a:b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</a:b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Between MMK 1,000,001 – 49,999,000)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18</a:t>
            </a:fld>
            <a:endParaRPr lang="en-GB" sz="1000" dirty="0">
              <a:latin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78217" y="1447801"/>
            <a:ext cx="3458271" cy="2417516"/>
            <a:chOff x="0" y="0"/>
            <a:chExt cx="2943225" cy="2057400"/>
          </a:xfrm>
        </p:grpSpPr>
        <p:grpSp>
          <p:nvGrpSpPr>
            <p:cNvPr id="9" name="Group 65"/>
            <p:cNvGrpSpPr/>
            <p:nvPr/>
          </p:nvGrpSpPr>
          <p:grpSpPr>
            <a:xfrm>
              <a:off x="0" y="0"/>
              <a:ext cx="2943225" cy="2057400"/>
              <a:chOff x="0" y="0"/>
              <a:chExt cx="2943225" cy="20574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0" y="0"/>
                <a:ext cx="2943225" cy="2057400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100" dirty="0">
                  <a:latin typeface="+mn-lt"/>
                </a:endParaRPr>
              </a:p>
            </p:txBody>
          </p:sp>
          <p:sp>
            <p:nvSpPr>
              <p:cNvPr id="12" name="Text Box 2"/>
              <p:cNvSpPr txBox="1">
                <a:spLocks noChangeArrowheads="1"/>
              </p:cNvSpPr>
              <p:nvPr/>
            </p:nvSpPr>
            <p:spPr bwMode="auto">
              <a:xfrm>
                <a:off x="1990725" y="495302"/>
                <a:ext cx="876300" cy="12620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+mn-lt"/>
                    <a:ea typeface="Calibri"/>
                    <a:cs typeface="Times New Roman"/>
                  </a:rPr>
                  <a:t>Identify the needs as per the approved budget</a:t>
                </a:r>
              </a:p>
            </p:txBody>
          </p: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" y="114300"/>
              <a:ext cx="1790700" cy="171450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13" name="Group 12"/>
          <p:cNvGrpSpPr/>
          <p:nvPr/>
        </p:nvGrpSpPr>
        <p:grpSpPr>
          <a:xfrm>
            <a:off x="4726330" y="1465264"/>
            <a:ext cx="3442762" cy="2341698"/>
            <a:chOff x="219075" y="0"/>
            <a:chExt cx="2943225" cy="2057400"/>
          </a:xfrm>
        </p:grpSpPr>
        <p:grpSp>
          <p:nvGrpSpPr>
            <p:cNvPr id="14" name="Group 59"/>
            <p:cNvGrpSpPr/>
            <p:nvPr/>
          </p:nvGrpSpPr>
          <p:grpSpPr>
            <a:xfrm>
              <a:off x="219075" y="0"/>
              <a:ext cx="2943225" cy="2057400"/>
              <a:chOff x="219075" y="0"/>
              <a:chExt cx="2943225" cy="2057400"/>
            </a:xfrm>
          </p:grpSpPr>
          <p:grpSp>
            <p:nvGrpSpPr>
              <p:cNvPr id="16" name="Group 61"/>
              <p:cNvGrpSpPr/>
              <p:nvPr/>
            </p:nvGrpSpPr>
            <p:grpSpPr>
              <a:xfrm>
                <a:off x="219075" y="0"/>
                <a:ext cx="2943225" cy="2057400"/>
                <a:chOff x="0" y="0"/>
                <a:chExt cx="2943225" cy="2057400"/>
              </a:xfrm>
            </p:grpSpPr>
            <p:sp>
              <p:nvSpPr>
                <p:cNvPr id="18" name="Rounded Rectangle 17"/>
                <p:cNvSpPr/>
                <p:nvPr/>
              </p:nvSpPr>
              <p:spPr>
                <a:xfrm>
                  <a:off x="0" y="0"/>
                  <a:ext cx="2943225" cy="2057400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100" dirty="0">
                    <a:latin typeface="+mn-lt"/>
                  </a:endParaRPr>
                </a:p>
              </p:txBody>
            </p:sp>
            <p:sp>
              <p:nvSpPr>
                <p:cNvPr id="1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42875" y="116406"/>
                  <a:ext cx="1007110" cy="12682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100" dirty="0">
                      <a:effectLst/>
                      <a:latin typeface="+mn-lt"/>
                      <a:ea typeface="Calibri"/>
                      <a:cs typeface="Times New Roman"/>
                    </a:rPr>
                    <a:t>Prepare quarterly procurement plan &amp; submit to PR</a:t>
                  </a:r>
                </a:p>
              </p:txBody>
            </p:sp>
          </p:grpSp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0725" r="18118"/>
              <a:stretch/>
            </p:blipFill>
            <p:spPr bwMode="auto">
              <a:xfrm>
                <a:off x="1085850" y="161925"/>
                <a:ext cx="2066925" cy="11144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323850" y="1276350"/>
              <a:ext cx="2734945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0000"/>
                  </a:solidFill>
                  <a:effectLst/>
                  <a:latin typeface="+mn-lt"/>
                  <a:ea typeface="Calibri"/>
                  <a:cs typeface="Times New Roman"/>
                </a:rPr>
                <a:t>* Pool in all the similar requirements in one procurement process *</a:t>
              </a:r>
              <a:endParaRPr lang="en-US" sz="1100" dirty="0">
                <a:effectLst/>
                <a:latin typeface="+mn-lt"/>
                <a:ea typeface="Calibri"/>
                <a:cs typeface="Times New Roman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62000" y="4038600"/>
            <a:ext cx="3475872" cy="1951776"/>
            <a:chOff x="0" y="0"/>
            <a:chExt cx="2943225" cy="1514475"/>
          </a:xfrm>
        </p:grpSpPr>
        <p:grpSp>
          <p:nvGrpSpPr>
            <p:cNvPr id="21" name="Group 47"/>
            <p:cNvGrpSpPr/>
            <p:nvPr/>
          </p:nvGrpSpPr>
          <p:grpSpPr>
            <a:xfrm>
              <a:off x="0" y="0"/>
              <a:ext cx="2943225" cy="1514475"/>
              <a:chOff x="0" y="0"/>
              <a:chExt cx="2943225" cy="2057400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0" y="0"/>
                <a:ext cx="2943225" cy="2057400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100" dirty="0">
                  <a:latin typeface="+mn-lt"/>
                </a:endParaRPr>
              </a:p>
            </p:txBody>
          </p:sp>
          <p:sp>
            <p:nvSpPr>
              <p:cNvPr id="24" name="Text Box 2"/>
              <p:cNvSpPr txBox="1">
                <a:spLocks noChangeArrowheads="1"/>
              </p:cNvSpPr>
              <p:nvPr/>
            </p:nvSpPr>
            <p:spPr bwMode="auto">
              <a:xfrm>
                <a:off x="228600" y="438150"/>
                <a:ext cx="1007110" cy="1360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+mn-lt"/>
                    <a:ea typeface="Calibri"/>
                    <a:cs typeface="Times New Roman"/>
                  </a:rPr>
                  <a:t>PR approval of the procurement plan</a:t>
                </a:r>
              </a:p>
            </p:txBody>
          </p:sp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257175"/>
              <a:ext cx="1800225" cy="118110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25" name="Group 24"/>
          <p:cNvGrpSpPr/>
          <p:nvPr/>
        </p:nvGrpSpPr>
        <p:grpSpPr>
          <a:xfrm>
            <a:off x="4726331" y="3962400"/>
            <a:ext cx="3427069" cy="2044824"/>
            <a:chOff x="0" y="0"/>
            <a:chExt cx="2943225" cy="1562100"/>
          </a:xfrm>
        </p:grpSpPr>
        <p:grpSp>
          <p:nvGrpSpPr>
            <p:cNvPr id="26" name="Group 41"/>
            <p:cNvGrpSpPr/>
            <p:nvPr/>
          </p:nvGrpSpPr>
          <p:grpSpPr>
            <a:xfrm>
              <a:off x="0" y="0"/>
              <a:ext cx="2943225" cy="1562100"/>
              <a:chOff x="0" y="0"/>
              <a:chExt cx="2943225" cy="205740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0" y="0"/>
                <a:ext cx="2943225" cy="2057400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100" dirty="0">
                  <a:latin typeface="+mn-lt"/>
                </a:endParaRPr>
              </a:p>
            </p:txBody>
          </p:sp>
          <p:sp>
            <p:nvSpPr>
              <p:cNvPr id="31" name="Text Box 2"/>
              <p:cNvSpPr txBox="1">
                <a:spLocks noChangeArrowheads="1"/>
              </p:cNvSpPr>
              <p:nvPr/>
            </p:nvSpPr>
            <p:spPr bwMode="auto">
              <a:xfrm>
                <a:off x="1771650" y="352046"/>
                <a:ext cx="1007110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+mn-lt"/>
                    <a:ea typeface="Calibri"/>
                    <a:cs typeface="Times New Roman"/>
                  </a:rPr>
                  <a:t>Invite quotations in writing</a:t>
                </a:r>
              </a:p>
            </p:txBody>
          </p:sp>
        </p:grpSp>
        <p:grpSp>
          <p:nvGrpSpPr>
            <p:cNvPr id="27" name="Group 42"/>
            <p:cNvGrpSpPr/>
            <p:nvPr/>
          </p:nvGrpSpPr>
          <p:grpSpPr>
            <a:xfrm>
              <a:off x="142875" y="203387"/>
              <a:ext cx="1466850" cy="1076325"/>
              <a:chOff x="0" y="22412"/>
              <a:chExt cx="1466850" cy="1076325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2412"/>
                <a:ext cx="1466850" cy="10763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781050" y="180975"/>
                <a:ext cx="428625" cy="323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119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470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Procurement </a:t>
            </a: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/>
            </a:r>
            <a:b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</a:b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Between MMK 1,000,001 – 49,999,000)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19</a:t>
            </a:fld>
            <a:endParaRPr lang="en-GB" sz="1000" dirty="0">
              <a:latin typeface="+mn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93938" y="1315864"/>
            <a:ext cx="3240707" cy="2113136"/>
            <a:chOff x="0" y="0"/>
            <a:chExt cx="2943225" cy="1885950"/>
          </a:xfrm>
        </p:grpSpPr>
        <p:grpSp>
          <p:nvGrpSpPr>
            <p:cNvPr id="33" name="Group 116"/>
            <p:cNvGrpSpPr/>
            <p:nvPr/>
          </p:nvGrpSpPr>
          <p:grpSpPr>
            <a:xfrm>
              <a:off x="0" y="0"/>
              <a:ext cx="2943225" cy="1885950"/>
              <a:chOff x="219075" y="0"/>
              <a:chExt cx="2943225" cy="2057400"/>
            </a:xfrm>
          </p:grpSpPr>
          <p:grpSp>
            <p:nvGrpSpPr>
              <p:cNvPr id="35" name="Group 118"/>
              <p:cNvGrpSpPr/>
              <p:nvPr/>
            </p:nvGrpSpPr>
            <p:grpSpPr>
              <a:xfrm>
                <a:off x="219075" y="0"/>
                <a:ext cx="2943225" cy="2057400"/>
                <a:chOff x="0" y="0"/>
                <a:chExt cx="2943225" cy="2057400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0" y="0"/>
                  <a:ext cx="2943225" cy="2057400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>
                    <a:latin typeface="+mn-lt"/>
                  </a:endParaRPr>
                </a:p>
              </p:txBody>
            </p:sp>
            <p:sp>
              <p:nvSpPr>
                <p:cNvPr id="3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847850" y="190500"/>
                  <a:ext cx="1007110" cy="1019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400" dirty="0">
                      <a:effectLst/>
                      <a:latin typeface="+mn-lt"/>
                      <a:ea typeface="Calibri"/>
                      <a:cs typeface="Times New Roman"/>
                    </a:rPr>
                    <a:t>Receipt of quotations and Evaluation</a:t>
                  </a:r>
                </a:p>
              </p:txBody>
            </p:sp>
          </p:grpSp>
          <p:sp>
            <p:nvSpPr>
              <p:cNvPr id="36" name="Text Box 2"/>
              <p:cNvSpPr txBox="1">
                <a:spLocks noChangeArrowheads="1"/>
              </p:cNvSpPr>
              <p:nvPr/>
            </p:nvSpPr>
            <p:spPr bwMode="auto">
              <a:xfrm>
                <a:off x="339090" y="1452996"/>
                <a:ext cx="2734945" cy="533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b="1" i="1" dirty="0">
                    <a:solidFill>
                      <a:srgbClr val="FF0000"/>
                    </a:solidFill>
                    <a:effectLst/>
                    <a:latin typeface="+mn-lt"/>
                    <a:ea typeface="Calibri"/>
                    <a:cs typeface="Times New Roman"/>
                  </a:rPr>
                  <a:t>* Minimum 3 quotations required or justification for less than 3. *</a:t>
                </a:r>
                <a:endParaRPr lang="en-US" sz="1100" dirty="0">
                  <a:effectLst/>
                  <a:latin typeface="+mn-lt"/>
                  <a:ea typeface="Calibri"/>
                  <a:cs typeface="Times New Roman"/>
                </a:endParaRPr>
              </a:p>
            </p:txBody>
          </p:sp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0" y="104775"/>
              <a:ext cx="1600200" cy="110490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39" name="Group 38"/>
          <p:cNvGrpSpPr/>
          <p:nvPr/>
        </p:nvGrpSpPr>
        <p:grpSpPr>
          <a:xfrm>
            <a:off x="5029201" y="1354691"/>
            <a:ext cx="3271832" cy="2074309"/>
            <a:chOff x="0" y="0"/>
            <a:chExt cx="2943225" cy="1885950"/>
          </a:xfrm>
        </p:grpSpPr>
        <p:grpSp>
          <p:nvGrpSpPr>
            <p:cNvPr id="40" name="Group 110"/>
            <p:cNvGrpSpPr/>
            <p:nvPr/>
          </p:nvGrpSpPr>
          <p:grpSpPr>
            <a:xfrm>
              <a:off x="0" y="0"/>
              <a:ext cx="2943225" cy="1885950"/>
              <a:chOff x="219075" y="0"/>
              <a:chExt cx="2943225" cy="2057400"/>
            </a:xfrm>
          </p:grpSpPr>
          <p:grpSp>
            <p:nvGrpSpPr>
              <p:cNvPr id="42" name="Group 112"/>
              <p:cNvGrpSpPr/>
              <p:nvPr/>
            </p:nvGrpSpPr>
            <p:grpSpPr>
              <a:xfrm>
                <a:off x="219075" y="0"/>
                <a:ext cx="2943225" cy="2057400"/>
                <a:chOff x="0" y="0"/>
                <a:chExt cx="2943225" cy="2057400"/>
              </a:xfrm>
            </p:grpSpPr>
            <p:sp>
              <p:nvSpPr>
                <p:cNvPr id="44" name="Rounded Rectangle 43"/>
                <p:cNvSpPr/>
                <p:nvPr/>
              </p:nvSpPr>
              <p:spPr>
                <a:xfrm>
                  <a:off x="0" y="0"/>
                  <a:ext cx="2943225" cy="2057400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31359" y="318423"/>
                  <a:ext cx="1149989" cy="8239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</a:pPr>
                  <a:r>
                    <a:rPr lang="en-US" sz="1400" dirty="0">
                      <a:effectLst/>
                      <a:latin typeface="Cambria"/>
                      <a:ea typeface="Calibri"/>
                      <a:cs typeface="Times New Roman"/>
                    </a:rPr>
                    <a:t>Submission of evaluation Report to PR</a:t>
                  </a:r>
                  <a:endParaRPr lang="en-US" sz="1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43" name="Text Box 2"/>
              <p:cNvSpPr txBox="1">
                <a:spLocks noChangeArrowheads="1"/>
              </p:cNvSpPr>
              <p:nvPr/>
            </p:nvSpPr>
            <p:spPr bwMode="auto">
              <a:xfrm>
                <a:off x="400050" y="1428751"/>
                <a:ext cx="2734945" cy="5870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b="1" i="1" dirty="0">
                    <a:solidFill>
                      <a:srgbClr val="FF0000"/>
                    </a:solidFill>
                    <a:effectLst/>
                    <a:latin typeface="Cambria"/>
                    <a:ea typeface="Calibri"/>
                    <a:cs typeface="Times New Roman"/>
                  </a:rPr>
                  <a:t>* All supporting documents and quotations to be submitted *</a:t>
                </a:r>
                <a:r>
                  <a:rPr lang="en-US" sz="1100" dirty="0">
                    <a:solidFill>
                      <a:srgbClr val="FF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                </a:t>
                </a:r>
                <a:endParaRPr lang="en-U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2550" y="281391"/>
              <a:ext cx="1400175" cy="962025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46" name="Group 45"/>
          <p:cNvGrpSpPr/>
          <p:nvPr/>
        </p:nvGrpSpPr>
        <p:grpSpPr>
          <a:xfrm>
            <a:off x="1416803" y="3551734"/>
            <a:ext cx="2943225" cy="1323975"/>
            <a:chOff x="0" y="0"/>
            <a:chExt cx="2943225" cy="1323975"/>
          </a:xfrm>
        </p:grpSpPr>
        <p:grpSp>
          <p:nvGrpSpPr>
            <p:cNvPr id="47" name="Group 106"/>
            <p:cNvGrpSpPr/>
            <p:nvPr/>
          </p:nvGrpSpPr>
          <p:grpSpPr>
            <a:xfrm>
              <a:off x="0" y="0"/>
              <a:ext cx="2943225" cy="1323975"/>
              <a:chOff x="0" y="0"/>
              <a:chExt cx="2943225" cy="2057400"/>
            </a:xfrm>
          </p:grpSpPr>
          <p:sp>
            <p:nvSpPr>
              <p:cNvPr id="49" name="Rounded Rectangle 48"/>
              <p:cNvSpPr/>
              <p:nvPr/>
            </p:nvSpPr>
            <p:spPr>
              <a:xfrm>
                <a:off x="0" y="0"/>
                <a:ext cx="2943225" cy="2057400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50" name="Text Box 2"/>
              <p:cNvSpPr txBox="1">
                <a:spLocks noChangeArrowheads="1"/>
              </p:cNvSpPr>
              <p:nvPr/>
            </p:nvSpPr>
            <p:spPr bwMode="auto">
              <a:xfrm>
                <a:off x="1771650" y="542925"/>
                <a:ext cx="1007110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 dirty="0">
                    <a:effectLst/>
                    <a:latin typeface="+mn-lt"/>
                    <a:ea typeface="Calibri"/>
                    <a:cs typeface="Times New Roman"/>
                  </a:rPr>
                  <a:t>Approval of the PR</a:t>
                </a:r>
              </a:p>
            </p:txBody>
          </p:sp>
        </p:grp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5250" y="123825"/>
              <a:ext cx="1819275" cy="120015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51" name="Group 50"/>
          <p:cNvGrpSpPr/>
          <p:nvPr/>
        </p:nvGrpSpPr>
        <p:grpSpPr>
          <a:xfrm>
            <a:off x="4605101" y="3522333"/>
            <a:ext cx="2971800" cy="1353375"/>
            <a:chOff x="0" y="0"/>
            <a:chExt cx="3067050" cy="1390650"/>
          </a:xfrm>
        </p:grpSpPr>
        <p:grpSp>
          <p:nvGrpSpPr>
            <p:cNvPr id="52" name="Group 102"/>
            <p:cNvGrpSpPr/>
            <p:nvPr/>
          </p:nvGrpSpPr>
          <p:grpSpPr>
            <a:xfrm>
              <a:off x="0" y="0"/>
              <a:ext cx="3067050" cy="1390650"/>
              <a:chOff x="0" y="0"/>
              <a:chExt cx="3067050" cy="2152015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0" y="0"/>
                <a:ext cx="3067050" cy="2152015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55" name="Text Box 2"/>
              <p:cNvSpPr txBox="1">
                <a:spLocks noChangeArrowheads="1"/>
              </p:cNvSpPr>
              <p:nvPr/>
            </p:nvSpPr>
            <p:spPr bwMode="auto">
              <a:xfrm>
                <a:off x="131198" y="434094"/>
                <a:ext cx="914399" cy="824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 dirty="0">
                    <a:effectLst/>
                    <a:latin typeface="+mn-lt"/>
                    <a:ea typeface="Calibri"/>
                    <a:cs typeface="Times New Roman"/>
                  </a:rPr>
                  <a:t>Award the contract </a:t>
                </a:r>
              </a:p>
            </p:txBody>
          </p:sp>
        </p:grp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725" y="123825"/>
              <a:ext cx="1619250" cy="83820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56" name="Group 55"/>
          <p:cNvGrpSpPr/>
          <p:nvPr/>
        </p:nvGrpSpPr>
        <p:grpSpPr>
          <a:xfrm>
            <a:off x="2421690" y="5072827"/>
            <a:ext cx="4741110" cy="1123950"/>
            <a:chOff x="0" y="0"/>
            <a:chExt cx="3686175" cy="1123950"/>
          </a:xfrm>
        </p:grpSpPr>
        <p:grpSp>
          <p:nvGrpSpPr>
            <p:cNvPr id="57" name="Group 97"/>
            <p:cNvGrpSpPr/>
            <p:nvPr/>
          </p:nvGrpSpPr>
          <p:grpSpPr>
            <a:xfrm>
              <a:off x="0" y="0"/>
              <a:ext cx="3686175" cy="1123950"/>
              <a:chOff x="0" y="0"/>
              <a:chExt cx="2943225" cy="2057400"/>
            </a:xfrm>
          </p:grpSpPr>
          <p:sp>
            <p:nvSpPr>
              <p:cNvPr id="60" name="Rounded Rectangle 59"/>
              <p:cNvSpPr/>
              <p:nvPr/>
            </p:nvSpPr>
            <p:spPr>
              <a:xfrm>
                <a:off x="0" y="0"/>
                <a:ext cx="2943225" cy="2057400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1" name="Text Box 2"/>
              <p:cNvSpPr txBox="1">
                <a:spLocks noChangeArrowheads="1"/>
              </p:cNvSpPr>
              <p:nvPr/>
            </p:nvSpPr>
            <p:spPr bwMode="auto">
              <a:xfrm>
                <a:off x="788598" y="613553"/>
                <a:ext cx="2154627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 dirty="0">
                    <a:effectLst/>
                    <a:latin typeface="+mn-lt"/>
                    <a:ea typeface="Calibri"/>
                    <a:cs typeface="Times New Roman"/>
                  </a:rPr>
                  <a:t>Maintain records in file for PR verification</a:t>
                </a:r>
              </a:p>
            </p:txBody>
          </p:sp>
        </p:grp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346" y="85725"/>
              <a:ext cx="885825" cy="962025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191" b="55526"/>
            <a:stretch/>
          </p:blipFill>
          <p:spPr bwMode="auto">
            <a:xfrm flipH="1">
              <a:off x="387540" y="247650"/>
              <a:ext cx="657225" cy="800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62" name="Text Box 2"/>
          <p:cNvSpPr txBox="1">
            <a:spLocks noChangeArrowheads="1"/>
          </p:cNvSpPr>
          <p:nvPr/>
        </p:nvSpPr>
        <p:spPr bwMode="auto">
          <a:xfrm>
            <a:off x="3985876" y="1514110"/>
            <a:ext cx="1018355" cy="1914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b="1" i="1" dirty="0" smtClean="0">
                <a:solidFill>
                  <a:srgbClr val="7030A0"/>
                </a:solidFill>
                <a:effectLst/>
                <a:latin typeface="+mn-lt"/>
                <a:ea typeface="Calibri"/>
                <a:cs typeface="Times New Roman"/>
              </a:rPr>
              <a:t>*Evaluation Team shall be of minimum 2 members*</a:t>
            </a:r>
            <a:endParaRPr lang="en-US" sz="1100" dirty="0">
              <a:effectLst/>
              <a:latin typeface="+mn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0311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Contents</a:t>
            </a:r>
            <a:endParaRPr lang="en-US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08912" cy="4724400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Definition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of Procurement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Principles of Procurement</a:t>
            </a:r>
            <a:endParaRPr lang="en-GB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Procurement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Planning &amp; Needs Assessment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Sourcing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of Suppliers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Solicitation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Method and Competition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Solicitation Method</a:t>
            </a:r>
            <a:endParaRPr lang="en-GB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Evaluation Criteria and Methodology</a:t>
            </a:r>
            <a:endParaRPr lang="en-GB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Procurement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Review and Award of Contract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Contracting and Contract administration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Pooling Procurement</a:t>
            </a:r>
          </a:p>
          <a:p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Branded Products</a:t>
            </a:r>
          </a:p>
        </p:txBody>
      </p:sp>
    </p:spTree>
    <p:extLst>
      <p:ext uri="{BB962C8B-B14F-4D97-AF65-F5344CB8AC3E}">
        <p14:creationId xmlns:p14="http://schemas.microsoft.com/office/powerpoint/2010/main" val="11245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470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Important Guidelines as Per SOP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20</a:t>
            </a:fld>
            <a:endParaRPr lang="en-GB" sz="1000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8610600" cy="5334000"/>
          </a:xfrm>
        </p:spPr>
        <p:txBody>
          <a:bodyPr>
            <a:noAutofit/>
          </a:bodyPr>
          <a:lstStyle/>
          <a:p>
            <a:pPr rtl="0" fontAlgn="base">
              <a:lnSpc>
                <a:spcPct val="150000"/>
              </a:lnSpc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Requirement to be clearly defined, what, when, how to procure based on the approved budget.</a:t>
            </a:r>
          </a:p>
          <a:p>
            <a:pPr rtl="0" fontAlgn="base">
              <a:lnSpc>
                <a:spcPct val="150000"/>
              </a:lnSpc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To follow SOPs</a:t>
            </a:r>
          </a:p>
          <a:p>
            <a:pPr rtl="0" fontAlgn="base">
              <a:lnSpc>
                <a:spcPct val="170000"/>
              </a:lnSpc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To pool Procurement of same categories together and submit quarterly Procurement Plan for PR approval.</a:t>
            </a:r>
          </a:p>
          <a:p>
            <a:pPr rtl="0" fontAlgn="base">
              <a:lnSpc>
                <a:spcPct val="170000"/>
              </a:lnSpc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To include following documents (</a:t>
            </a:r>
            <a:r>
              <a:rPr lang="en-US" sz="1900" b="1" i="1" kern="1200" dirty="0" smtClean="0">
                <a:solidFill>
                  <a:srgbClr val="2A08F8"/>
                </a:solidFill>
                <a:latin typeface="+mn-lt"/>
              </a:rPr>
              <a:t>Goods and Services</a:t>
            </a:r>
            <a:r>
              <a:rPr lang="en-US" sz="1900" b="1" i="1" kern="1200" dirty="0" smtClean="0">
                <a:solidFill>
                  <a:srgbClr val="040234"/>
                </a:solidFill>
                <a:latin typeface="+mn-lt"/>
              </a:rPr>
              <a:t>)</a:t>
            </a:r>
            <a:endParaRPr lang="en-US" sz="1900" b="1" dirty="0" smtClean="0">
              <a:solidFill>
                <a:srgbClr val="040234"/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PR approved Procurement Plan</a:t>
            </a:r>
            <a:endParaRPr lang="en-US" sz="19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Supplier List</a:t>
            </a: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Solicitation document (RFQ)</a:t>
            </a:r>
            <a:endParaRPr lang="en-US" sz="19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Minimum 3 written quotations.</a:t>
            </a:r>
            <a:endParaRPr lang="en-US" sz="19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Comparison statement</a:t>
            </a:r>
            <a:endParaRPr lang="en-US" sz="19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Evaluation report with proper justification.</a:t>
            </a:r>
            <a:endParaRPr lang="en-US" sz="19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19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No COI Certificate</a:t>
            </a:r>
          </a:p>
          <a:p>
            <a:pPr indent="4763" rtl="0" fontAlgn="base">
              <a:buFont typeface="Arial" pitchFamily="34" charset="0"/>
              <a:buNone/>
            </a:pPr>
            <a:endParaRPr lang="en-US" sz="1900" kern="1200" dirty="0" smtClean="0">
              <a:solidFill>
                <a:schemeClr val="tx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446" y="4755892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55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470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Important Guidelines as Per SOP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21</a:t>
            </a:fld>
            <a:endParaRPr lang="en-GB" sz="1000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8610600" cy="5334000"/>
          </a:xfrm>
        </p:spPr>
        <p:txBody>
          <a:bodyPr>
            <a:noAutofit/>
          </a:bodyPr>
          <a:lstStyle/>
          <a:p>
            <a:pPr rtl="0" fontAlgn="base">
              <a:lnSpc>
                <a:spcPct val="170000"/>
              </a:lnSpc>
            </a:pP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To include following documents (</a:t>
            </a:r>
            <a:r>
              <a:rPr lang="en-US" sz="2200" b="1" i="1" kern="1200" dirty="0" smtClean="0">
                <a:solidFill>
                  <a:srgbClr val="2A08F8"/>
                </a:solidFill>
                <a:latin typeface="+mn-lt"/>
              </a:rPr>
              <a:t>Renovation Works</a:t>
            </a: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)</a:t>
            </a:r>
            <a:endParaRPr lang="en-US" sz="22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0" rtl="0" fontAlgn="base">
              <a:buNone/>
            </a:pPr>
            <a:endParaRPr lang="en-US" sz="2200" i="1" kern="12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PR approved Procurement Plan</a:t>
            </a:r>
            <a:endParaRPr lang="en-US" sz="22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Supplier List</a:t>
            </a: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Solicitation document (RFQ - Renovation)</a:t>
            </a:r>
            <a:endParaRPr lang="en-US" sz="22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Minimum 3 quotations</a:t>
            </a:r>
            <a:r>
              <a:rPr lang="en-US" sz="2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200" i="1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including BOQs and Drawings</a:t>
            </a:r>
            <a:endParaRPr lang="en-US" sz="22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Comparison statement</a:t>
            </a:r>
            <a:endParaRPr lang="en-US" sz="22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Evaluation report with proper justification.</a:t>
            </a:r>
            <a:endParaRPr lang="en-US" sz="2200" dirty="0" smtClean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indent="4763" rtl="0" fontAlgn="base">
              <a:buFont typeface="Arial" pitchFamily="34" charset="0"/>
              <a:buChar char="•"/>
            </a:pPr>
            <a:r>
              <a:rPr lang="en-US" sz="2200" i="1" kern="12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  No COI Certificate</a:t>
            </a:r>
          </a:p>
          <a:p>
            <a:pPr indent="4763" rtl="0" fontAlgn="base">
              <a:buFont typeface="Arial" pitchFamily="34" charset="0"/>
              <a:buNone/>
            </a:pPr>
            <a:endParaRPr lang="en-US" sz="2200" kern="1200" dirty="0" smtClean="0">
              <a:solidFill>
                <a:schemeClr val="tx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446" y="4755892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56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470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Key Message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22</a:t>
            </a:fld>
            <a:endParaRPr lang="en-GB" sz="1000" dirty="0">
              <a:latin typeface="+mn-lt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4419600" y="2784901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3008" y="1632992"/>
            <a:ext cx="4038600" cy="50060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Less than MMK 500,000</a:t>
            </a:r>
          </a:p>
          <a:p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1600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Single </a:t>
            </a:r>
            <a:r>
              <a:rPr lang="en-US" sz="2400" b="1" dirty="0" smtClean="0"/>
              <a:t>Receipt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750403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Between MMK 500,001 – </a:t>
            </a:r>
            <a:r>
              <a:rPr lang="en-US" sz="2400" b="1" dirty="0" smtClean="0"/>
              <a:t>1,000,000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228600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Request for Quotation</a:t>
            </a:r>
          </a:p>
          <a:p>
            <a:r>
              <a:rPr lang="en-US" sz="2400" b="1" dirty="0"/>
              <a:t>3 Quotations</a:t>
            </a:r>
          </a:p>
          <a:p>
            <a:r>
              <a:rPr lang="en-US" sz="2400" b="1" dirty="0"/>
              <a:t>Evaluation</a:t>
            </a:r>
          </a:p>
          <a:p>
            <a:r>
              <a:rPr lang="en-US" sz="2400" b="1" dirty="0"/>
              <a:t>Award (3 Quotations received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12" name="Right Arrow 11"/>
          <p:cNvSpPr/>
          <p:nvPr/>
        </p:nvSpPr>
        <p:spPr>
          <a:xfrm>
            <a:off x="4419600" y="167640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45720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i="1" dirty="0">
                <a:solidFill>
                  <a:srgbClr val="2A08F8"/>
                </a:solidFill>
              </a:rPr>
              <a:t>If less than 3 Quotations received, the documents have to be submitted to PR for approval before Award . PR will approve/disapprove within a </a:t>
            </a:r>
            <a:r>
              <a:rPr lang="en-US" sz="2400" b="1" i="1" dirty="0" smtClean="0">
                <a:solidFill>
                  <a:srgbClr val="2A08F8"/>
                </a:solidFill>
              </a:rPr>
              <a:t>week</a:t>
            </a:r>
            <a:endParaRPr lang="en-US" sz="2400" b="1" i="1" dirty="0">
              <a:solidFill>
                <a:srgbClr val="2A0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0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 build="p"/>
      <p:bldP spid="4" grpId="0"/>
      <p:bldP spid="6" grpId="0"/>
      <p:bldP spid="7" grpId="0"/>
      <p:bldP spid="12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470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Key Message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23</a:t>
            </a:fld>
            <a:endParaRPr lang="en-GB" sz="1000" dirty="0">
              <a:latin typeface="+mn-lt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4419600" y="236220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22860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400" b="1" dirty="0"/>
              <a:t>Between MMK 1,000,001 – 49,999,000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7800" y="1600200"/>
            <a:ext cx="342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Procurement Plan Request for Quotation</a:t>
            </a:r>
          </a:p>
          <a:p>
            <a:r>
              <a:rPr lang="en-US" sz="2400" b="1" dirty="0"/>
              <a:t>Quotations</a:t>
            </a:r>
          </a:p>
          <a:p>
            <a:r>
              <a:rPr lang="en-US" sz="2400" b="1" dirty="0"/>
              <a:t>Evaluation</a:t>
            </a:r>
          </a:p>
          <a:p>
            <a:r>
              <a:rPr lang="en-US" sz="2400" b="1" dirty="0"/>
              <a:t>Award (After approval from PR)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948535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08F8"/>
                </a:solidFill>
              </a:rPr>
              <a:t>PR will approve or disapprove within a week.</a:t>
            </a:r>
          </a:p>
        </p:txBody>
      </p:sp>
    </p:spTree>
    <p:extLst>
      <p:ext uri="{BB962C8B-B14F-4D97-AF65-F5344CB8AC3E}">
        <p14:creationId xmlns:p14="http://schemas.microsoft.com/office/powerpoint/2010/main" val="56672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696913" y="609600"/>
            <a:ext cx="8447087" cy="581025"/>
          </a:xfrm>
        </p:spPr>
        <p:txBody>
          <a:bodyPr/>
          <a:lstStyle/>
          <a:p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en-US" sz="2200" dirty="0" smtClean="0">
                <a:solidFill>
                  <a:schemeClr val="tx1">
                    <a:lumMod val="50000"/>
                  </a:schemeClr>
                </a:solidFill>
                <a:latin typeface="Cambria" pitchFamily="18" charset="0"/>
              </a:rPr>
            </a:br>
            <a:endParaRPr lang="en-US" sz="2400" dirty="0">
              <a:solidFill>
                <a:schemeClr val="tx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24</a:t>
            </a:fld>
            <a:endParaRPr lang="en-GB" sz="1000" dirty="0">
              <a:latin typeface="+mn-lt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794813" y="1676400"/>
            <a:ext cx="35814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5800" y="2057400"/>
            <a:ext cx="7848600" cy="609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6000" b="1" dirty="0"/>
              <a:t>Thank </a:t>
            </a:r>
            <a:r>
              <a:rPr lang="en-GB" sz="6000" b="1" dirty="0" smtClean="0"/>
              <a:t>You</a:t>
            </a:r>
            <a:endParaRPr lang="en-GB" sz="166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12157" y="4191000"/>
            <a:ext cx="7848600" cy="1600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4400" b="1" dirty="0" smtClean="0"/>
              <a:t>Discussion</a:t>
            </a:r>
            <a:endParaRPr lang="en-GB" b="1" dirty="0" smtClean="0"/>
          </a:p>
          <a:p>
            <a:pPr algn="ctr">
              <a:buFontTx/>
              <a:buNone/>
            </a:pPr>
            <a:endParaRPr lang="en-GB" sz="72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pPr algn="ctr"/>
            <a:endParaRPr lang="en-GB" sz="72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1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5762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What is Procurement?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539" y="1371601"/>
            <a:ext cx="8207375" cy="5153024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Procurement is the </a:t>
            </a:r>
            <a:r>
              <a:rPr lang="en-GB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entire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process of acquiring goods, works or services, in most economical way which includes all functions from planning and forecasting, </a:t>
            </a:r>
            <a:r>
              <a:rPr lang="en-GB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until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the delivery of goods and the </a:t>
            </a:r>
            <a:r>
              <a:rPr lang="en-GB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completion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of the </a:t>
            </a:r>
            <a:r>
              <a:rPr lang="en-GB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contract. </a:t>
            </a:r>
          </a:p>
          <a:p>
            <a:pPr algn="just"/>
            <a:r>
              <a:rPr lang="en-GB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It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is favourable that the goods, services or works are </a:t>
            </a:r>
            <a:r>
              <a:rPr lang="en-GB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procured in compliance with SIX Rights.</a:t>
            </a:r>
          </a:p>
          <a:p>
            <a:pPr marL="0" indent="0" algn="just">
              <a:buNone/>
            </a:pP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	</a:t>
            </a: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-  Right Product</a:t>
            </a:r>
          </a:p>
          <a:p>
            <a:pPr marL="0" indent="0" algn="just">
              <a:buNone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	</a:t>
            </a: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-  Right Quality</a:t>
            </a:r>
          </a:p>
          <a:p>
            <a:pPr marL="0" indent="0" algn="just">
              <a:buNone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	</a:t>
            </a: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-  Right Quantity</a:t>
            </a:r>
          </a:p>
          <a:p>
            <a:pPr marL="0" indent="0" algn="just">
              <a:buNone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	</a:t>
            </a:r>
            <a:r>
              <a:rPr lang="en-GB" sz="2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-  </a:t>
            </a: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Right Price</a:t>
            </a:r>
          </a:p>
          <a:p>
            <a:pPr marL="0" indent="0" algn="just">
              <a:buNone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	-  Right Place</a:t>
            </a:r>
          </a:p>
          <a:p>
            <a:pPr marL="0" indent="0" algn="just">
              <a:buNone/>
            </a:pPr>
            <a:r>
              <a:rPr lang="en-GB" sz="2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	-  Right Time</a:t>
            </a:r>
          </a:p>
          <a:p>
            <a:pPr marL="0" indent="0" algn="just">
              <a:buNone/>
            </a:pPr>
            <a:endParaRPr lang="en-GB" dirty="0" smtClean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GB" dirty="0" smtClean="0">
              <a:solidFill>
                <a:schemeClr val="tx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997C1FCE-8292-441F-8DC0-445B8F9367DF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3</a:t>
            </a:fld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064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5762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What are the principles for procurement?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07375" cy="452596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A. Best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value for 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money</a:t>
            </a:r>
            <a:endParaRPr lang="en-GB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B.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Fairness, integrity and 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transparency through competition</a:t>
            </a:r>
            <a:endParaRPr lang="en-GB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C. 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Economy and effectiveness</a:t>
            </a:r>
          </a:p>
          <a:p>
            <a:pPr algn="just">
              <a:lnSpc>
                <a:spcPct val="150000"/>
              </a:lnSpc>
            </a:pP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By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applying these principles in the procurement process, 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the activities could be conducted in effective and </a:t>
            </a:r>
            <a:r>
              <a:rPr lang="en-GB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purposeful implementation </a:t>
            </a:r>
            <a:r>
              <a:rPr lang="en-GB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in each areas.</a:t>
            </a:r>
            <a:endParaRPr lang="en-GB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GB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997C1FCE-8292-441F-8DC0-445B8F9367DF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4</a:t>
            </a:fld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029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57626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Procurement Planning and Needs  Assessment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07375" cy="3471862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en-IN" alt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Needs are assessed through process of forecasting.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en-IN" altLang="en-US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en-IN" alt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In correct forecasting leads to overstocking or stock outs.</a:t>
            </a:r>
          </a:p>
          <a:p>
            <a:pPr algn="just">
              <a:lnSpc>
                <a:spcPct val="90000"/>
              </a:lnSpc>
              <a:buNone/>
              <a:defRPr/>
            </a:pPr>
            <a:endParaRPr lang="en-IN" altLang="en-US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IN" alt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Procurement planning is second stage of the procurement cycle.</a:t>
            </a:r>
          </a:p>
          <a:p>
            <a:pPr marL="0" indent="0" algn="just">
              <a:buNone/>
            </a:pPr>
            <a:endParaRPr lang="en-GB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997C1FCE-8292-441F-8DC0-445B8F9367DF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5</a:t>
            </a:fld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632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55785"/>
            <a:ext cx="7496175" cy="3073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39713" y="457200"/>
            <a:ext cx="8447087" cy="5810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(Between MMK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1,000,001 </a:t>
            </a:r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– 49,999,000)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6</a:t>
            </a:fld>
            <a:endParaRPr lang="en-GB" sz="1000" dirty="0">
              <a:latin typeface="+mn-lt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75" y="1685229"/>
            <a:ext cx="4293159" cy="169238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2" name="Round Diagonal Corner Rectangle 41"/>
          <p:cNvSpPr/>
          <p:nvPr/>
        </p:nvSpPr>
        <p:spPr>
          <a:xfrm>
            <a:off x="457200" y="1423988"/>
            <a:ext cx="8305800" cy="5281612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5104057" y="1492139"/>
            <a:ext cx="3317441" cy="17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500" b="1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Determine what to procure and when and includes:</a:t>
            </a:r>
            <a:endParaRPr lang="en-US" sz="15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	</a:t>
            </a:r>
            <a:r>
              <a:rPr lang="en-US" sz="1500" b="1" dirty="0">
                <a:solidFill>
                  <a:srgbClr val="4A452A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Whether to procure or not</a:t>
            </a:r>
            <a:endParaRPr lang="en-US" sz="15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	</a:t>
            </a:r>
            <a:r>
              <a:rPr lang="en-US" sz="15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How to procure</a:t>
            </a:r>
            <a:endParaRPr lang="en-US" sz="15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	</a:t>
            </a:r>
            <a:r>
              <a:rPr lang="en-US" sz="1500" b="1" dirty="0">
                <a:solidFill>
                  <a:srgbClr val="17375E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What to procure</a:t>
            </a:r>
            <a:endParaRPr lang="en-US" sz="15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	</a:t>
            </a:r>
            <a:r>
              <a:rPr lang="en-US" sz="15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How much to procure</a:t>
            </a:r>
            <a:endParaRPr lang="en-US" sz="15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5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	</a:t>
            </a:r>
            <a:r>
              <a:rPr lang="en-US" sz="15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When to </a:t>
            </a:r>
            <a:r>
              <a:rPr lang="en-US" sz="15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procure</a:t>
            </a:r>
            <a:endParaRPr lang="en-US" sz="15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65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18487" cy="5810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How to conduct the procurement process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?</a:t>
            </a:r>
            <a:endParaRPr lang="en-GB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8310562" cy="4800600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Subject to the availability of budget and full adherence to the applicable SOPs. The procurement process need to be conducted by following the steps below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Arial" charset="0"/>
              <a:buChar char="-"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Identify  the suppliers</a:t>
            </a:r>
          </a:p>
          <a:p>
            <a:pPr>
              <a:lnSpc>
                <a:spcPct val="90000"/>
              </a:lnSpc>
              <a:buFont typeface="Arial" charset="0"/>
              <a:buChar char="-"/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Prepare Solicitation Documents</a:t>
            </a:r>
            <a:endParaRPr lang="en-US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Arial" charset="0"/>
              <a:buChar char="-"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Evaluation Criteria and Methodology</a:t>
            </a:r>
          </a:p>
          <a:p>
            <a:pPr>
              <a:lnSpc>
                <a:spcPct val="90000"/>
              </a:lnSpc>
              <a:buFont typeface="Arial" charset="0"/>
              <a:buChar char="-"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Order Confirmation</a:t>
            </a:r>
          </a:p>
          <a:p>
            <a:pPr>
              <a:lnSpc>
                <a:spcPct val="90000"/>
              </a:lnSpc>
              <a:buFont typeface="Arial" charset="0"/>
              <a:buChar char="-"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Monitor timely delivery</a:t>
            </a:r>
          </a:p>
          <a:p>
            <a:pPr>
              <a:lnSpc>
                <a:spcPct val="90000"/>
              </a:lnSpc>
              <a:buFont typeface="Arial" charset="0"/>
              <a:buChar char="-"/>
              <a:defRPr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Evaluating supplier’s performance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7</a:t>
            </a:fld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010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581025"/>
          </a:xfrm>
        </p:spPr>
        <p:txBody>
          <a:bodyPr/>
          <a:lstStyle/>
          <a:p>
            <a:r>
              <a:rPr lang="en-US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Sourcing of </a:t>
            </a: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Suppliers</a:t>
            </a:r>
            <a:endParaRPr lang="en-GB" sz="2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599"/>
            <a:ext cx="8310562" cy="5153025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Checking the available suppliers in the local market thorough 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	- </a:t>
            </a:r>
            <a:r>
              <a:rPr lang="en-US" i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Business Directory (Myanmar Yellow Pages)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i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	- Supplier’s Website (Through Internet)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i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	- Past Experiences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i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	- Market Information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i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	- Information from other partners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Explain </a:t>
            </a: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the detailed requirement of the product specification or service requirement and payment terms to the potential suppliers and seek their interest.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Shortlist the interested parties in the supplier list.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8</a:t>
            </a:fld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343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581025"/>
          </a:xfrm>
        </p:spPr>
        <p:txBody>
          <a:bodyPr/>
          <a:lstStyle/>
          <a:p>
            <a:r>
              <a:rPr lang="en-US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Solicitation </a:t>
            </a: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Method</a:t>
            </a:r>
            <a:endParaRPr lang="en-GB" sz="2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8310562" cy="48006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Solicitation document (RFQ) need to mention detailed requirement of the product/service including the 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specification, quality standard, </a:t>
            </a: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quantity, delivery, payment terms etc.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Request for quotation for above MMK 1,000,001 shall always be sent in writing.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Quotation for above </a:t>
            </a:r>
            <a:r>
              <a:rPr lang="en-US" alt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MMK 1,000,001 </a:t>
            </a:r>
            <a:r>
              <a:rPr lang="en-US" altLang="en-US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shall </a:t>
            </a:r>
            <a:r>
              <a:rPr lang="en-US" alt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be received in writing</a:t>
            </a:r>
            <a:r>
              <a:rPr lang="en-US" altLang="en-US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.</a:t>
            </a:r>
            <a:endParaRPr lang="en-US" altLang="en-US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49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OPS_Blank_Presentation">
  <a:themeElements>
    <a:clrScheme name="UNOPS Powerpoint">
      <a:dk1>
        <a:srgbClr val="373737"/>
      </a:dk1>
      <a:lt1>
        <a:sysClr val="window" lastClr="FFFFFF"/>
      </a:lt1>
      <a:dk2>
        <a:srgbClr val="5292C9"/>
      </a:dk2>
      <a:lt2>
        <a:srgbClr val="DEDEDE"/>
      </a:lt2>
      <a:accent1>
        <a:srgbClr val="5292C9"/>
      </a:accent1>
      <a:accent2>
        <a:srgbClr val="4D4D4D"/>
      </a:accent2>
      <a:accent3>
        <a:srgbClr val="F7941E"/>
      </a:accent3>
      <a:accent4>
        <a:srgbClr val="990000"/>
      </a:accent4>
      <a:accent5>
        <a:srgbClr val="6DAA2D"/>
      </a:accent5>
      <a:accent6>
        <a:srgbClr val="542378"/>
      </a:accent6>
      <a:hlink>
        <a:srgbClr val="5292C9"/>
      </a:hlink>
      <a:folHlink>
        <a:srgbClr val="9DBED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EBC864B020D547AFC70F6413C0ACA7" ma:contentTypeVersion="0" ma:contentTypeDescription="Create a new document." ma:contentTypeScope="" ma:versionID="058a0659afee2092eeaa2f4162abcea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CE09AA8-EC30-4F47-8797-F27E44067B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EAD73A-2564-4A17-A981-4AB0153A5E81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D0B42076-9206-427A-A4AB-8C5512EA40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C8251CCB-2028-4092-B0BC-499C89F760F3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5033</TotalTime>
  <Words>1098</Words>
  <Application>Microsoft Office PowerPoint</Application>
  <PresentationFormat>On-screen Show (4:3)</PresentationFormat>
  <Paragraphs>193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UNOPS_Blank_Presentation</vt:lpstr>
      <vt:lpstr>Procurement Principles</vt:lpstr>
      <vt:lpstr>Contents</vt:lpstr>
      <vt:lpstr>What is Procurement?</vt:lpstr>
      <vt:lpstr>What are the principles for procurement?</vt:lpstr>
      <vt:lpstr>Procurement Planning and Needs  Assessment</vt:lpstr>
      <vt:lpstr>(Between MMK 1,000,001 – 49,999,000)</vt:lpstr>
      <vt:lpstr>How to conduct the procurement process?</vt:lpstr>
      <vt:lpstr>Sourcing of Suppliers</vt:lpstr>
      <vt:lpstr>Solicitation Method</vt:lpstr>
      <vt:lpstr>Solicitation Method - Continued</vt:lpstr>
      <vt:lpstr>Evaluation Criteria and Methodology</vt:lpstr>
      <vt:lpstr>Procurement Review &amp; Award of Contract</vt:lpstr>
      <vt:lpstr>Contracting &amp; Contract Administration</vt:lpstr>
      <vt:lpstr>Pooling Procurement</vt:lpstr>
      <vt:lpstr>Branded Products</vt:lpstr>
      <vt:lpstr>Procurement (For &lt; MMK 500,000)</vt:lpstr>
      <vt:lpstr>Procurement  (Between MMK 500,001 and MMK 1,000,000)</vt:lpstr>
      <vt:lpstr>Procurement  (Between MMK 1,000,001 – 49,999,000)</vt:lpstr>
      <vt:lpstr>Procurement  (Between MMK 1,000,001 – 49,999,000)</vt:lpstr>
      <vt:lpstr> Important Guidelines as Per SOP</vt:lpstr>
      <vt:lpstr> Important Guidelines as Per SOP</vt:lpstr>
      <vt:lpstr>Key Message</vt:lpstr>
      <vt:lpstr>Key Message</vt:lpstr>
      <vt:lpstr> 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 Recipient Presentation</dc:title>
  <dc:creator>Sai Kyaw HAN</dc:creator>
  <cp:lastModifiedBy>Sandar NWE</cp:lastModifiedBy>
  <cp:revision>205</cp:revision>
  <cp:lastPrinted>2016-10-03T12:10:02Z</cp:lastPrinted>
  <dcterms:created xsi:type="dcterms:W3CDTF">2013-03-29T07:52:14Z</dcterms:created>
  <dcterms:modified xsi:type="dcterms:W3CDTF">2016-10-31T10:55:08Z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egion">
    <vt:lpwstr>GBL</vt:lpwstr>
  </property>
  <property fmtid="{D5CDD505-2E9C-101B-9397-08002B2CF9AE}" pid="3" name="Language">
    <vt:lpwstr>EN</vt:lpwstr>
  </property>
  <property fmtid="{D5CDD505-2E9C-101B-9397-08002B2CF9AE}" pid="4" name="Document Type">
    <vt:lpwstr>Powerpoint presentation</vt:lpwstr>
  </property>
  <property fmtid="{D5CDD505-2E9C-101B-9397-08002B2CF9AE}" pid="5" name="PublishingExpirationDate">
    <vt:lpwstr/>
  </property>
  <property fmtid="{D5CDD505-2E9C-101B-9397-08002B2CF9AE}" pid="6" name="Product created with...">
    <vt:lpwstr/>
  </property>
  <property fmtid="{D5CDD505-2E9C-101B-9397-08002B2CF9AE}" pid="7" name="PublishingStartDate">
    <vt:lpwstr/>
  </property>
</Properties>
</file>