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1"/>
  </p:notesMasterIdLst>
  <p:handoutMasterIdLst>
    <p:handoutMasterId r:id="rId22"/>
  </p:handoutMasterIdLst>
  <p:sldIdLst>
    <p:sldId id="422" r:id="rId2"/>
    <p:sldId id="366" r:id="rId3"/>
    <p:sldId id="418" r:id="rId4"/>
    <p:sldId id="419" r:id="rId5"/>
    <p:sldId id="436" r:id="rId6"/>
    <p:sldId id="429" r:id="rId7"/>
    <p:sldId id="430" r:id="rId8"/>
    <p:sldId id="437" r:id="rId9"/>
    <p:sldId id="432" r:id="rId10"/>
    <p:sldId id="433" r:id="rId11"/>
    <p:sldId id="434" r:id="rId12"/>
    <p:sldId id="415" r:id="rId13"/>
    <p:sldId id="420" r:id="rId14"/>
    <p:sldId id="426" r:id="rId15"/>
    <p:sldId id="417" r:id="rId16"/>
    <p:sldId id="421" r:id="rId17"/>
    <p:sldId id="424" r:id="rId18"/>
    <p:sldId id="425" r:id="rId19"/>
    <p:sldId id="423" r:id="rId20"/>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66"/>
    <a:srgbClr val="003399"/>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073" autoAdjust="0"/>
    <p:restoredTop sz="75868" autoAdjust="0"/>
  </p:normalViewPr>
  <p:slideViewPr>
    <p:cSldViewPr>
      <p:cViewPr>
        <p:scale>
          <a:sx n="50" d="100"/>
          <a:sy n="50" d="100"/>
        </p:scale>
        <p:origin x="-2220" y="-198"/>
      </p:cViewPr>
      <p:guideLst>
        <p:guide orient="horz" pos="1104"/>
        <p:guide pos="288"/>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4143588" y="0"/>
            <a:ext cx="3169920" cy="480060"/>
          </a:xfrm>
          <a:prstGeom prst="rect">
            <a:avLst/>
          </a:prstGeom>
        </p:spPr>
        <p:txBody>
          <a:bodyPr vert="horz" lIns="91440" tIns="45720" rIns="91440" bIns="45720" rtlCol="0"/>
          <a:lstStyle>
            <a:lvl1pPr algn="r">
              <a:defRPr sz="1200"/>
            </a:lvl1pPr>
          </a:lstStyle>
          <a:p>
            <a:fld id="{07032803-C77C-4B15-97B6-F2E419B9CC38}" type="datetimeFigureOut">
              <a:rPr lang="en-GB" smtClean="0"/>
              <a:t>15/11/2016</a:t>
            </a:fld>
            <a:endParaRPr lang="en-GB"/>
          </a:p>
        </p:txBody>
      </p:sp>
      <p:sp>
        <p:nvSpPr>
          <p:cNvPr id="4" name="Footer Placeholder 3"/>
          <p:cNvSpPr>
            <a:spLocks noGrp="1"/>
          </p:cNvSpPr>
          <p:nvPr>
            <p:ph type="ftr" sz="quarter" idx="2"/>
          </p:nvPr>
        </p:nvSpPr>
        <p:spPr>
          <a:xfrm>
            <a:off x="0" y="9119474"/>
            <a:ext cx="3169920" cy="48006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4143588" y="9119474"/>
            <a:ext cx="3169920" cy="480060"/>
          </a:xfrm>
          <a:prstGeom prst="rect">
            <a:avLst/>
          </a:prstGeom>
        </p:spPr>
        <p:txBody>
          <a:bodyPr vert="horz" lIns="91440" tIns="45720" rIns="91440" bIns="45720" rtlCol="0" anchor="b"/>
          <a:lstStyle>
            <a:lvl1pPr algn="r">
              <a:defRPr sz="1200"/>
            </a:lvl1pPr>
          </a:lstStyle>
          <a:p>
            <a:fld id="{74DB3AF1-CA59-4F54-839C-6EFF52EA61D2}" type="slidenum">
              <a:rPr lang="en-GB" smtClean="0"/>
              <a:t>‹#›</a:t>
            </a:fld>
            <a:endParaRPr lang="en-GB"/>
          </a:p>
        </p:txBody>
      </p:sp>
    </p:spTree>
    <p:extLst>
      <p:ext uri="{BB962C8B-B14F-4D97-AF65-F5344CB8AC3E}">
        <p14:creationId xmlns:p14="http://schemas.microsoft.com/office/powerpoint/2010/main" val="1823797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588" y="0"/>
            <a:ext cx="3169920" cy="480060"/>
          </a:xfrm>
          <a:prstGeom prst="rect">
            <a:avLst/>
          </a:prstGeom>
        </p:spPr>
        <p:txBody>
          <a:bodyPr vert="horz" lIns="91440" tIns="45720" rIns="91440" bIns="45720" rtlCol="0"/>
          <a:lstStyle>
            <a:lvl1pPr algn="r">
              <a:defRPr sz="1200"/>
            </a:lvl1pPr>
          </a:lstStyle>
          <a:p>
            <a:fld id="{351CF47E-BDAF-4E11-824F-BACB741F2320}" type="datetimeFigureOut">
              <a:rPr lang="en-US" smtClean="0"/>
              <a:t>11/15/2016</a:t>
            </a:fld>
            <a:endParaRPr lang="en-US"/>
          </a:p>
        </p:txBody>
      </p:sp>
      <p:sp>
        <p:nvSpPr>
          <p:cNvPr id="4" name="Slide Image Placeholder 3"/>
          <p:cNvSpPr>
            <a:spLocks noGrp="1" noRot="1" noChangeAspect="1"/>
          </p:cNvSpPr>
          <p:nvPr>
            <p:ph type="sldImg" idx="2"/>
          </p:nvPr>
        </p:nvSpPr>
        <p:spPr>
          <a:xfrm>
            <a:off x="1255713" y="719138"/>
            <a:ext cx="4803775" cy="360203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588" y="9119474"/>
            <a:ext cx="3169920" cy="480060"/>
          </a:xfrm>
          <a:prstGeom prst="rect">
            <a:avLst/>
          </a:prstGeom>
        </p:spPr>
        <p:txBody>
          <a:bodyPr vert="horz" lIns="91440" tIns="45720" rIns="91440" bIns="45720" rtlCol="0" anchor="b"/>
          <a:lstStyle>
            <a:lvl1pPr algn="r">
              <a:defRPr sz="1200"/>
            </a:lvl1pPr>
          </a:lstStyle>
          <a:p>
            <a:fld id="{906AC2D2-2FA7-4103-98B1-995974BD15EA}" type="slidenum">
              <a:rPr lang="en-US" smtClean="0"/>
              <a:t>‹#›</a:t>
            </a:fld>
            <a:endParaRPr lang="en-US"/>
          </a:p>
        </p:txBody>
      </p:sp>
    </p:spTree>
    <p:extLst>
      <p:ext uri="{BB962C8B-B14F-4D97-AF65-F5344CB8AC3E}">
        <p14:creationId xmlns:p14="http://schemas.microsoft.com/office/powerpoint/2010/main" val="2102841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06AC2D2-2FA7-4103-98B1-995974BD15EA}" type="slidenum">
              <a:rPr lang="en-US" smtClean="0"/>
              <a:t>1</a:t>
            </a:fld>
            <a:endParaRPr lang="en-US"/>
          </a:p>
        </p:txBody>
      </p:sp>
    </p:spTree>
    <p:extLst>
      <p:ext uri="{BB962C8B-B14F-4D97-AF65-F5344CB8AC3E}">
        <p14:creationId xmlns:p14="http://schemas.microsoft.com/office/powerpoint/2010/main" val="31269142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Such principles are relevant and applicable to any public sector management system,</a:t>
            </a:r>
            <a:r>
              <a:rPr lang="en-US" baseline="0" dirty="0" smtClean="0"/>
              <a:t> not a special requirement of GF. These principles are independent of whether the cash is provided in advance or post facto (reimbursement). Standards of prudent financial management are not related to advance or post facto payment systems. The developed world functions primarily on post facto (reimbursement based) financing: hospitals, employees, vendors, all paid only after services were rendered – usually a 30 days post facto payment period is applied, but often longer.</a:t>
            </a:r>
            <a:endParaRPr lang="en-US" dirty="0"/>
          </a:p>
        </p:txBody>
      </p:sp>
      <p:sp>
        <p:nvSpPr>
          <p:cNvPr id="4" name="Slide Number Placeholder 3"/>
          <p:cNvSpPr>
            <a:spLocks noGrp="1"/>
          </p:cNvSpPr>
          <p:nvPr>
            <p:ph type="sldNum" sz="quarter" idx="10"/>
          </p:nvPr>
        </p:nvSpPr>
        <p:spPr/>
        <p:txBody>
          <a:bodyPr/>
          <a:lstStyle/>
          <a:p>
            <a:fld id="{906AC2D2-2FA7-4103-98B1-995974BD15EA}" type="slidenum">
              <a:rPr lang="en-US" smtClean="0"/>
              <a:t>14</a:t>
            </a:fld>
            <a:endParaRPr lang="en-US"/>
          </a:p>
        </p:txBody>
      </p:sp>
    </p:spTree>
    <p:extLst>
      <p:ext uri="{BB962C8B-B14F-4D97-AF65-F5344CB8AC3E}">
        <p14:creationId xmlns:p14="http://schemas.microsoft.com/office/powerpoint/2010/main" val="3906999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the key elements of the system, representing management tools and control instruments. There are several ways</a:t>
            </a:r>
            <a:r>
              <a:rPr lang="en-US" baseline="0" dirty="0" smtClean="0"/>
              <a:t> how the DOH can exert management authority and control all processes during implementation. Assistance is provided by UNOPS and WHO at all levels. At all levels and at all elements listed, it is important to note, that the </a:t>
            </a:r>
            <a:r>
              <a:rPr lang="en-US" u="sng" baseline="0" dirty="0" smtClean="0"/>
              <a:t>lead and ownership is with the Public Sector</a:t>
            </a:r>
            <a:r>
              <a:rPr lang="en-US" baseline="0" dirty="0" smtClean="0"/>
              <a:t>. </a:t>
            </a:r>
            <a:r>
              <a:rPr lang="en-US" u="sng" baseline="0" dirty="0" smtClean="0"/>
              <a:t>Plans, budgets, are all developed by managers from Tsp. to S/R level and approved by DOH</a:t>
            </a:r>
            <a:r>
              <a:rPr lang="en-US" baseline="0" dirty="0" smtClean="0"/>
              <a:t>.  DOH decides who will be managing activities in the field and formally authorizes payment certification rights (establishing a formal management structure and hierarchy) – thus delegating authority to manage implementation and budgets, creating clear accountabilities throughout the management chain. Separation of duties secure that no officer can certify costs incurred by himself, only supervisors one level above the actual activity. All supervisors are thus empowered to manage, monitor and control implementation and budget utilization. </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15</a:t>
            </a:fld>
            <a:endParaRPr lang="en-US"/>
          </a:p>
        </p:txBody>
      </p:sp>
    </p:spTree>
    <p:extLst>
      <p:ext uri="{BB962C8B-B14F-4D97-AF65-F5344CB8AC3E}">
        <p14:creationId xmlns:p14="http://schemas.microsoft.com/office/powerpoint/2010/main" val="36640488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Lessons so far indicate that the system is increasingly improving and provides the support it intended to do. Almost no activities are cancelled, showing high level of motivation by public sector staff. Quality of planning is steadily improving, adherence to approved budgets and quality of claims is steadily improving. Still 25% of the claims in Q5 are not certified properly or noncompliant with the SOP or contain ineligible costs (last year it was 50%). The value of reductions in a quarter that the scheme necessitated, in other words the sums that were wrongly claimed and the FFM managed to correct and avoid being paid erroneously, is around 10,000USD in Q5 (last year it was 25,000 in Q4). The total value flowing through the scheme is </a:t>
            </a:r>
            <a:r>
              <a:rPr lang="en-US" baseline="0" smtClean="0"/>
              <a:t>around 1-1.2M </a:t>
            </a:r>
            <a:r>
              <a:rPr lang="en-US" baseline="0" dirty="0" smtClean="0"/>
              <a:t>USD per quarter. NPs are enabled to monitor progress and compile consolidated reports faster as they have at their disposal all management data input needed (technical reports and expenditure reports from all activities). Reports from National Programmes are of better quality quarter by quarter and arrive timely to the PR.</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16</a:t>
            </a:fld>
            <a:endParaRPr lang="en-US"/>
          </a:p>
        </p:txBody>
      </p:sp>
    </p:spTree>
    <p:extLst>
      <p:ext uri="{BB962C8B-B14F-4D97-AF65-F5344CB8AC3E}">
        <p14:creationId xmlns:p14="http://schemas.microsoft.com/office/powerpoint/2010/main" val="36640488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reason for reimbursement is that the GF does not give</a:t>
            </a:r>
            <a:r>
              <a:rPr lang="en-US" baseline="0" dirty="0" smtClean="0"/>
              <a:t> any flexibility in the prudency of financial management, there is no grace period where there is tolerance for any shortcomings in financial management capacity until such robust capacities are built. The financial management of the GF funds must stand the highest level of scrutiny now from the onset, without the years needed to be investing in capacity building and strengthen management capacity and management culture. The MCF is an opportunity that with GF investment (DOH, workplanning, FFAs, UNOPS, etc. – all components of the MCF) we can together build the robust management systems that MOH wants to see.</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17</a:t>
            </a:fld>
            <a:endParaRPr lang="en-US"/>
          </a:p>
        </p:txBody>
      </p:sp>
    </p:spTree>
    <p:extLst>
      <p:ext uri="{BB962C8B-B14F-4D97-AF65-F5344CB8AC3E}">
        <p14:creationId xmlns:p14="http://schemas.microsoft.com/office/powerpoint/2010/main" val="12091326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Whether public</a:t>
            </a:r>
            <a:r>
              <a:rPr lang="en-US" baseline="0" dirty="0" smtClean="0"/>
              <a:t> funds come from GF or other donor, or from the MYA Parliament/National Budget, the principles of public sector financial management is the same – we all work towards ONE MANAGEMENT SYSTEM! The standards of scrutiny, whether GF OIG, UNOPS IAIG or Myanmar Auditor General is the same! With more public funds provided to the health sector, more management capacity is necessary to build as more scrutiny/accountability will be expected as standard.</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18</a:t>
            </a:fld>
            <a:endParaRPr lang="en-US"/>
          </a:p>
        </p:txBody>
      </p:sp>
    </p:spTree>
    <p:extLst>
      <p:ext uri="{BB962C8B-B14F-4D97-AF65-F5344CB8AC3E}">
        <p14:creationId xmlns:p14="http://schemas.microsoft.com/office/powerpoint/2010/main" val="2919710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19</a:t>
            </a:fld>
            <a:endParaRPr lang="en-US"/>
          </a:p>
        </p:txBody>
      </p:sp>
    </p:spTree>
    <p:extLst>
      <p:ext uri="{BB962C8B-B14F-4D97-AF65-F5344CB8AC3E}">
        <p14:creationId xmlns:p14="http://schemas.microsoft.com/office/powerpoint/2010/main" val="3765754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views and</a:t>
            </a:r>
            <a:r>
              <a:rPr lang="en-US" baseline="0" dirty="0" smtClean="0"/>
              <a:t> valid reasons why the managed cash flow is perceived as restrictive since it inconveniences budget users forcing them to advance from their own resources. However there are also valid reasons to offer a slightly more positive and constructive perspective. To see how restrictions can be turned into opportunities and strengths. There is good reason to argue and it is a valid claim that the GF financing and its requirements, particularly the ‘managed cash flow’, is representing an opportunity to build and strengthen public sector management systems and controls that would prepare the Health Systems of the Public Sector to do more and to absorb more funds.</a:t>
            </a:r>
          </a:p>
          <a:p>
            <a:r>
              <a:rPr lang="en-US" baseline="0" dirty="0" smtClean="0"/>
              <a:t>The MCF scheme is a </a:t>
            </a:r>
            <a:r>
              <a:rPr lang="en-US" u="sng" baseline="0" dirty="0" smtClean="0"/>
              <a:t>programme support instrument</a:t>
            </a:r>
            <a:r>
              <a:rPr lang="en-US" baseline="0" dirty="0" smtClean="0"/>
              <a:t> that is developed, perfected, owned, managed and controlled by the Public Sector, strategically strengthening Public Sector programme management. It could well be adopted to use in any future initiatives/</a:t>
            </a:r>
            <a:r>
              <a:rPr lang="en-US" baseline="0" dirty="0" err="1" smtClean="0"/>
              <a:t>programmes</a:t>
            </a:r>
            <a:r>
              <a:rPr lang="en-US" baseline="0" dirty="0" smtClean="0"/>
              <a:t> implemented in the public sector.</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2</a:t>
            </a:fld>
            <a:endParaRPr lang="en-US"/>
          </a:p>
        </p:txBody>
      </p:sp>
    </p:spTree>
    <p:extLst>
      <p:ext uri="{BB962C8B-B14F-4D97-AF65-F5344CB8AC3E}">
        <p14:creationId xmlns:p14="http://schemas.microsoft.com/office/powerpoint/2010/main" val="3664048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scope and coverage of activities is nationwide,</a:t>
            </a:r>
            <a:r>
              <a:rPr lang="en-US" baseline="0" dirty="0" smtClean="0"/>
              <a:t> extending to all areas of programming and representing a unprecedented level of effort and coverage. It is in every aspect a pioneering endeavor. The GF’s financing has not only been an opportunity to scale up massively, but also requires management responses that never was faced before. Its sheer scope and size is multiples that of anything financed before. The systems requires the payments of around 1.2M USD per quarter!</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3</a:t>
            </a:fld>
            <a:endParaRPr lang="en-US"/>
          </a:p>
        </p:txBody>
      </p:sp>
    </p:spTree>
    <p:extLst>
      <p:ext uri="{BB962C8B-B14F-4D97-AF65-F5344CB8AC3E}">
        <p14:creationId xmlns:p14="http://schemas.microsoft.com/office/powerpoint/2010/main" val="3664048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FFM’s</a:t>
            </a:r>
            <a:r>
              <a:rPr lang="en-US" dirty="0" smtClean="0"/>
              <a:t> comparison with other funding schemes, to 3DF’s, to UNICEF’s, or UNFPA’s scheme, is with limited value. On the one hand it is still based on the same principles and even the forms/templates that were introduced by the 3DF. But the DOH is an SR in its own right and a budget owner:</a:t>
            </a:r>
            <a:r>
              <a:rPr lang="en-US" baseline="0" dirty="0" smtClean="0"/>
              <a:t> signed and Agreement with the PR to deliver services. Also </a:t>
            </a:r>
            <a:r>
              <a:rPr lang="en-US" dirty="0" smtClean="0"/>
              <a:t>the scope and extent of activities is</a:t>
            </a:r>
            <a:r>
              <a:rPr lang="en-US" baseline="0" dirty="0" smtClean="0"/>
              <a:t> well above an beyond by multiples than anything comparable. Most importantly the </a:t>
            </a:r>
            <a:r>
              <a:rPr lang="en-US" u="sng" baseline="0" dirty="0" smtClean="0"/>
              <a:t>budget and implementation is owned and managed by the Public Sector entirely</a:t>
            </a:r>
            <a:r>
              <a:rPr lang="en-US" baseline="0" dirty="0" smtClean="0"/>
              <a:t>. The sheer volume and intensity of implementation necessitates </a:t>
            </a:r>
            <a:r>
              <a:rPr lang="en-US" u="sng" baseline="0" dirty="0" smtClean="0"/>
              <a:t>planning to be decentralized</a:t>
            </a:r>
            <a:r>
              <a:rPr lang="en-US" u="none" baseline="0" dirty="0" smtClean="0"/>
              <a:t> </a:t>
            </a:r>
            <a:r>
              <a:rPr lang="en-US" baseline="0" dirty="0" smtClean="0"/>
              <a:t>and conducted </a:t>
            </a:r>
            <a:r>
              <a:rPr lang="en-US" u="sng" baseline="0" dirty="0" smtClean="0"/>
              <a:t>bottom-up</a:t>
            </a:r>
            <a:r>
              <a:rPr lang="en-US" baseline="0" dirty="0" smtClean="0"/>
              <a:t>. All TMOs, Team-leaders and ROs develop their respective parts of the quarterly activity workplans and budgets, coordinated on S/R level by the S/R Directors and which is consolidated and adjusted and approved by National Programme Managers. Each and every activity workplan has a microlevel budget assigned to it which is part of the workplan and approved by the National Programme Managers. </a:t>
            </a:r>
            <a:r>
              <a:rPr lang="en-US" u="sng" baseline="0" dirty="0" smtClean="0"/>
              <a:t>Funds/budgets (NOT cash) then flow</a:t>
            </a:r>
            <a:r>
              <a:rPr lang="en-US" baseline="0" dirty="0" smtClean="0"/>
              <a:t> according to these activity workplans and microlevel budgets </a:t>
            </a:r>
            <a:r>
              <a:rPr lang="en-US" u="sng" baseline="0" dirty="0" smtClean="0"/>
              <a:t>from the centre down to the periphery </a:t>
            </a:r>
            <a:r>
              <a:rPr lang="en-US" baseline="0" dirty="0" smtClean="0"/>
              <a:t>and are utilized based on the SOPs providing ample controls. FFAs are only authorized to pay claims if the activity took place according to the approved workplans (verified), reports are submitted and claims are all eligible and as per the approved workplan and within the approved microlevel budget for each activity and all this is certified by an authorized national manager as per the SOP. The trigger for payment is the certification of the claim by the authorized manager in the DOH at various levels (TMO, </a:t>
            </a:r>
            <a:r>
              <a:rPr lang="en-US" baseline="0" dirty="0" err="1" smtClean="0"/>
              <a:t>Teamleader</a:t>
            </a:r>
            <a:r>
              <a:rPr lang="en-US" baseline="0" dirty="0" smtClean="0"/>
              <a:t>, RO, NPM, Dir. DC) as budget owners. The structure of Delegation of Authority in the system represents the appointed managerial structures and responsibilities that is reflective of the basic principles of segregation of duty and adequate management and oversight.</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4</a:t>
            </a:fld>
            <a:endParaRPr lang="en-US"/>
          </a:p>
        </p:txBody>
      </p:sp>
    </p:spTree>
    <p:extLst>
      <p:ext uri="{BB962C8B-B14F-4D97-AF65-F5344CB8AC3E}">
        <p14:creationId xmlns:p14="http://schemas.microsoft.com/office/powerpoint/2010/main" val="36640488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fontScale="25000" lnSpcReduction="20000"/>
          </a:bodyPr>
          <a:lstStyle/>
          <a:p>
            <a:pPr marL="241653" indent="-241653" defTabSz="966612">
              <a:defRPr/>
            </a:pPr>
            <a:endParaRPr lang="en-US" sz="1500" dirty="0"/>
          </a:p>
        </p:txBody>
      </p:sp>
      <p:sp>
        <p:nvSpPr>
          <p:cNvPr id="6" name="Slide Image Placeholder 5"/>
          <p:cNvSpPr>
            <a:spLocks noGrp="1" noRot="1" noChangeAspect="1"/>
          </p:cNvSpPr>
          <p:nvPr>
            <p:ph type="sldImg"/>
          </p:nvPr>
        </p:nvSpPr>
        <p:spPr>
          <a:xfrm>
            <a:off x="593725" y="484188"/>
            <a:ext cx="3303588" cy="2476500"/>
          </a:xfr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667B3C-9149-4010-AE94-0C5EE1E5A621}" type="slidenum">
              <a:rPr lang="en-US" smtClean="0"/>
              <a:t>6</a:t>
            </a:fld>
            <a:endParaRPr lang="en-US"/>
          </a:p>
        </p:txBody>
      </p:sp>
    </p:spTree>
    <p:extLst>
      <p:ext uri="{BB962C8B-B14F-4D97-AF65-F5344CB8AC3E}">
        <p14:creationId xmlns:p14="http://schemas.microsoft.com/office/powerpoint/2010/main" val="37356771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C2D2-2FA7-4103-98B1-995974BD15EA}" type="slidenum">
              <a:rPr lang="en-US" smtClean="0"/>
              <a:t>7</a:t>
            </a:fld>
            <a:endParaRPr lang="en-US"/>
          </a:p>
        </p:txBody>
      </p:sp>
    </p:spTree>
    <p:extLst>
      <p:ext uri="{BB962C8B-B14F-4D97-AF65-F5344CB8AC3E}">
        <p14:creationId xmlns:p14="http://schemas.microsoft.com/office/powerpoint/2010/main" val="1299088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two key modalities are different only in the length of time passing between the end of</a:t>
            </a:r>
            <a:r>
              <a:rPr lang="en-US" baseline="0" dirty="0" smtClean="0"/>
              <a:t> an activity and the payment made: both are post facto. DD is preferred for maintaining good motivation and to monitor implementation (activity verification). Approximately 3,000-4,000 activities are carried out per quarter, and on average 30-40% is done through DD, depending on the quarter. But Reimbursement is concluded within a week following submission of a good claim – securing high level of motivation to implement. With more financing coming to MOH from the National Budget and from International Donors, more and more reimbursement has to be done – hence it is important that the claims are of high quality and thus can be instantly paid, causing no delay.</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12</a:t>
            </a:fld>
            <a:endParaRPr lang="en-US"/>
          </a:p>
        </p:txBody>
      </p:sp>
    </p:spTree>
    <p:extLst>
      <p:ext uri="{BB962C8B-B14F-4D97-AF65-F5344CB8AC3E}">
        <p14:creationId xmlns:p14="http://schemas.microsoft.com/office/powerpoint/2010/main" val="36640488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 S/R</a:t>
            </a:r>
            <a:r>
              <a:rPr lang="en-US" baseline="0" dirty="0" smtClean="0"/>
              <a:t> has 2 Field Finance Assistants (FFA). One is going around doing DD, the other is staying in the S/R Office, doing Reimbursements. </a:t>
            </a:r>
            <a:r>
              <a:rPr lang="en-US" dirty="0" smtClean="0"/>
              <a:t>DD is the preferred way for disbursement, but given</a:t>
            </a:r>
            <a:r>
              <a:rPr lang="en-US" baseline="0" dirty="0" smtClean="0"/>
              <a:t> the huge number of activities, it is not possible to be present at all events at all times. Reimbursement is prompt upon submission of good claims. FFAs continue dialogue with certifying officers, managers of the DOH, how to improve the quality of claims – a key support function. FFAs are located in the offices of State/Regional Managers, continuously working together, providing a service/support to the S/R Officer. DD is aimed to be the preferred disbursement modality at the farthest places primarily, but activities in the S/R centre are naturally paid through DD too as it is convenient to be present for the FFA. However if many activities take place simultaneously, even hard to reach areas may use the Reimbursement mode of payment as FFAs will not be able to be present in all locations at the same times. It is a flexible arrangement, decided on S/R level and the planned disbursement modality for each activity is part of the quarterly workplanning.</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13</a:t>
            </a:fld>
            <a:endParaRPr lang="en-US"/>
          </a:p>
        </p:txBody>
      </p:sp>
    </p:spTree>
    <p:extLst>
      <p:ext uri="{BB962C8B-B14F-4D97-AF65-F5344CB8AC3E}">
        <p14:creationId xmlns:p14="http://schemas.microsoft.com/office/powerpoint/2010/main" val="3664048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F87645D-A3BB-4C0B-AD54-160E0C4AB50D}" type="datetime1">
              <a:rPr lang="en-US" smtClean="0"/>
              <a:t>11/15/2016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ABCDBA1-D976-4C01-997F-579F56D34747}" type="slidenum">
              <a:rPr lang="en-US"/>
              <a:pPr>
                <a:defRPr/>
              </a:pPr>
              <a:t>‹#›</a:t>
            </a:fld>
            <a:endParaRPr lang="en-US"/>
          </a:p>
        </p:txBody>
      </p:sp>
    </p:spTree>
    <p:extLst>
      <p:ext uri="{BB962C8B-B14F-4D97-AF65-F5344CB8AC3E}">
        <p14:creationId xmlns:p14="http://schemas.microsoft.com/office/powerpoint/2010/main" val="2888996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4" name="Line 5"/>
          <p:cNvSpPr>
            <a:spLocks noChangeShapeType="1"/>
          </p:cNvSpPr>
          <p:nvPr userDrawn="1"/>
        </p:nvSpPr>
        <p:spPr bwMode="auto">
          <a:xfrm>
            <a:off x="0" y="12192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 name="Text Box 2"/>
          <p:cNvSpPr txBox="1">
            <a:spLocks noChangeArrowheads="1"/>
          </p:cNvSpPr>
          <p:nvPr userDrawn="1"/>
        </p:nvSpPr>
        <p:spPr bwMode="auto">
          <a:xfrm>
            <a:off x="2286000" y="685800"/>
            <a:ext cx="4343400" cy="584200"/>
          </a:xfrm>
          <a:prstGeom prst="rect">
            <a:avLst/>
          </a:prstGeom>
          <a:noFill/>
          <a:ln w="9525">
            <a:noFill/>
            <a:miter lim="800000"/>
            <a:headEnd/>
            <a:tailEnd/>
          </a:ln>
          <a:effectLst/>
        </p:spPr>
        <p:txBody>
          <a:bodyPr anchor="b">
            <a:spAutoFit/>
          </a:bodyPr>
          <a:lstStyle/>
          <a:p>
            <a:pPr fontAlgn="auto">
              <a:spcBef>
                <a:spcPct val="50000"/>
              </a:spcBef>
              <a:spcAft>
                <a:spcPts val="0"/>
              </a:spcAft>
              <a:defRPr/>
            </a:pPr>
            <a:r>
              <a:rPr lang="en-GB" sz="3200" dirty="0">
                <a:effectLst>
                  <a:outerShdw blurRad="38100" dist="38100" dir="2700000" algn="tl">
                    <a:srgbClr val="C0C0C0"/>
                  </a:outerShdw>
                </a:effectLst>
                <a:latin typeface="+mn-lt"/>
                <a:cs typeface="+mn-cs"/>
              </a:rPr>
              <a:t> </a:t>
            </a: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pPr>
              <a:defRPr/>
            </a:pPr>
            <a:fld id="{D614906F-6FCA-4B05-8B35-A696C5912059}" type="datetime1">
              <a:rPr lang="en-US" smtClean="0"/>
              <a:t>11/15/2016</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445329EB-D912-4200-A51E-2CA00C1E5DD2}" type="slidenum">
              <a:rPr lang="en-US"/>
              <a:pPr>
                <a:defRPr/>
              </a:pPr>
              <a:t>‹#›</a:t>
            </a:fld>
            <a:endParaRPr lang="en-US"/>
          </a:p>
        </p:txBody>
      </p:sp>
    </p:spTree>
    <p:extLst>
      <p:ext uri="{BB962C8B-B14F-4D97-AF65-F5344CB8AC3E}">
        <p14:creationId xmlns:p14="http://schemas.microsoft.com/office/powerpoint/2010/main" val="3437398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9D34A89-4D74-4D47-9A0F-12B7FB4B242C}" type="datetime1">
              <a:rPr lang="en-US" smtClean="0"/>
              <a:t>11/15/2016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6C1DD51-34B6-4F1F-BA84-B5189036B5E2}" type="slidenum">
              <a:rPr lang="en-US"/>
              <a:pPr>
                <a:defRPr/>
              </a:pPr>
              <a:t>‹#›</a:t>
            </a:fld>
            <a:endParaRPr lang="en-US"/>
          </a:p>
        </p:txBody>
      </p:sp>
    </p:spTree>
    <p:extLst>
      <p:ext uri="{BB962C8B-B14F-4D97-AF65-F5344CB8AC3E}">
        <p14:creationId xmlns:p14="http://schemas.microsoft.com/office/powerpoint/2010/main" val="18450921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D7F9B464-2146-4745-BBAB-C5648E1DEF98}" type="datetime1">
              <a:rPr lang="en-US" altLang="en-US"/>
              <a:pPr>
                <a:defRPr/>
              </a:pPr>
              <a:t>11/15/2016</a:t>
            </a:fld>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C77AEE7-1497-49CC-A335-1F65577AD995}" type="slidenum">
              <a:rPr lang="en-US" altLang="en-US"/>
              <a:pPr>
                <a:defRPr/>
              </a:pPr>
              <a:t>‹#›</a:t>
            </a:fld>
            <a:endParaRPr lang="en-US" altLang="en-US"/>
          </a:p>
        </p:txBody>
      </p:sp>
    </p:spTree>
    <p:extLst>
      <p:ext uri="{BB962C8B-B14F-4D97-AF65-F5344CB8AC3E}">
        <p14:creationId xmlns:p14="http://schemas.microsoft.com/office/powerpoint/2010/main" val="2809068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Line 5"/>
          <p:cNvSpPr>
            <a:spLocks noChangeShapeType="1"/>
          </p:cNvSpPr>
          <p:nvPr userDrawn="1"/>
        </p:nvSpPr>
        <p:spPr bwMode="auto">
          <a:xfrm>
            <a:off x="0" y="12192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 name="Text Box 2"/>
          <p:cNvSpPr txBox="1">
            <a:spLocks noChangeArrowheads="1"/>
          </p:cNvSpPr>
          <p:nvPr userDrawn="1"/>
        </p:nvSpPr>
        <p:spPr bwMode="auto">
          <a:xfrm>
            <a:off x="2286000" y="685800"/>
            <a:ext cx="4343400" cy="584200"/>
          </a:xfrm>
          <a:prstGeom prst="rect">
            <a:avLst/>
          </a:prstGeom>
          <a:noFill/>
          <a:ln w="9525">
            <a:noFill/>
            <a:miter lim="800000"/>
            <a:headEnd/>
            <a:tailEnd/>
          </a:ln>
          <a:effectLst/>
        </p:spPr>
        <p:txBody>
          <a:bodyPr anchor="b">
            <a:spAutoFit/>
          </a:bodyPr>
          <a:lstStyle/>
          <a:p>
            <a:pPr fontAlgn="auto">
              <a:spcBef>
                <a:spcPct val="50000"/>
              </a:spcBef>
              <a:spcAft>
                <a:spcPts val="0"/>
              </a:spcAft>
              <a:defRPr/>
            </a:pPr>
            <a:r>
              <a:rPr lang="en-GB" sz="3200" dirty="0">
                <a:effectLst>
                  <a:outerShdw blurRad="38100" dist="38100" dir="2700000" algn="tl">
                    <a:srgbClr val="C0C0C0"/>
                  </a:outerShdw>
                </a:effectLst>
                <a:latin typeface="+mn-lt"/>
                <a:cs typeface="+mn-cs"/>
              </a:rPr>
              <a:t> </a:t>
            </a: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pPr>
              <a:defRPr/>
            </a:pPr>
            <a:fld id="{5F44CAA8-4B3B-48DA-BFF9-3F98EE4DDF78}" type="datetime1">
              <a:rPr lang="en-US" smtClean="0"/>
              <a:t>11/15/2016</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05BF83CD-C3F1-4EE1-B18F-EADFB44DB6B7}" type="slidenum">
              <a:rPr lang="en-US"/>
              <a:pPr>
                <a:defRPr/>
              </a:pPr>
              <a:t>‹#›</a:t>
            </a:fld>
            <a:endParaRPr lang="en-US"/>
          </a:p>
        </p:txBody>
      </p:sp>
    </p:spTree>
    <p:extLst>
      <p:ext uri="{BB962C8B-B14F-4D97-AF65-F5344CB8AC3E}">
        <p14:creationId xmlns:p14="http://schemas.microsoft.com/office/powerpoint/2010/main" val="3050061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6B9511E-9EBA-4B81-BBB2-6B2E597E1927}" type="datetime1">
              <a:rPr lang="en-US" smtClean="0"/>
              <a:t>11/15/2016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7C9A0AC-D057-4A57-83D9-E39FDF4D3550}" type="slidenum">
              <a:rPr lang="en-US"/>
              <a:pPr>
                <a:defRPr/>
              </a:pPr>
              <a:t>‹#›</a:t>
            </a:fld>
            <a:endParaRPr lang="en-US"/>
          </a:p>
        </p:txBody>
      </p:sp>
    </p:spTree>
    <p:extLst>
      <p:ext uri="{BB962C8B-B14F-4D97-AF65-F5344CB8AC3E}">
        <p14:creationId xmlns:p14="http://schemas.microsoft.com/office/powerpoint/2010/main" val="28427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Line 5"/>
          <p:cNvSpPr>
            <a:spLocks noChangeShapeType="1"/>
          </p:cNvSpPr>
          <p:nvPr userDrawn="1"/>
        </p:nvSpPr>
        <p:spPr bwMode="auto">
          <a:xfrm>
            <a:off x="0" y="609600"/>
            <a:ext cx="91440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 name="Slide Number Placeholder 5"/>
          <p:cNvSpPr>
            <a:spLocks noGrp="1"/>
          </p:cNvSpPr>
          <p:nvPr>
            <p:ph type="sldNum" sz="quarter" idx="12"/>
          </p:nvPr>
        </p:nvSpPr>
        <p:spPr>
          <a:xfrm>
            <a:off x="6934200" y="6492875"/>
            <a:ext cx="2133600" cy="365125"/>
          </a:xfrm>
        </p:spPr>
        <p:txBody>
          <a:bodyPr/>
          <a:lstStyle>
            <a:lvl1pPr>
              <a:defRPr>
                <a:solidFill>
                  <a:schemeClr val="tx1"/>
                </a:solidFill>
              </a:defRPr>
            </a:lvl1pPr>
          </a:lstStyle>
          <a:p>
            <a:pPr>
              <a:defRPr/>
            </a:pPr>
            <a:fld id="{8945D52A-95BD-47EB-AFAD-AC5AAB2E094D}" type="slidenum">
              <a:rPr lang="en-US" smtClean="0"/>
              <a:pPr>
                <a:defRPr/>
              </a:pPr>
              <a:t>‹#›</a:t>
            </a:fld>
            <a:endParaRPr lang="en-US"/>
          </a:p>
        </p:txBody>
      </p:sp>
      <p:pic>
        <p:nvPicPr>
          <p:cNvPr id="1026" name="Picture 2"/>
          <p:cNvPicPr>
            <a:picLocks noChangeAspect="1" noChangeArrowheads="1"/>
          </p:cNvPicPr>
          <p:nvPr userDrawn="1"/>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sharpenSoften amount="5000"/>
                    </a14:imgEffect>
                    <a14:imgEffect>
                      <a14:brightnessContrast bright="68000"/>
                    </a14:imgEffect>
                  </a14:imgLayer>
                </a14:imgProps>
              </a:ext>
              <a:ext uri="{28A0092B-C50C-407E-A947-70E740481C1C}">
                <a14:useLocalDpi xmlns:a14="http://schemas.microsoft.com/office/drawing/2010/main" val="0"/>
              </a:ext>
            </a:extLst>
          </a:blip>
          <a:srcRect/>
          <a:stretch>
            <a:fillRect/>
          </a:stretch>
        </p:blipFill>
        <p:spPr bwMode="auto">
          <a:xfrm>
            <a:off x="1095375" y="723900"/>
            <a:ext cx="6953250" cy="5753100"/>
          </a:xfrm>
          <a:prstGeom prst="rect">
            <a:avLst/>
          </a:prstGeom>
          <a:noFill/>
          <a:ln>
            <a:noFill/>
          </a:ln>
          <a:effectLst>
            <a:outerShdw dist="35921" dir="2700000" algn="ctr" rotWithShape="0">
              <a:schemeClr val="bg2">
                <a:alpha val="0"/>
              </a:schemeClr>
            </a:outerShdw>
            <a:reflection stA="0" endPos="65000" dist="508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399673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Line 5"/>
          <p:cNvSpPr>
            <a:spLocks noChangeShapeType="1"/>
          </p:cNvSpPr>
          <p:nvPr userDrawn="1"/>
        </p:nvSpPr>
        <p:spPr bwMode="auto">
          <a:xfrm>
            <a:off x="0" y="12192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 name="Text Box 2"/>
          <p:cNvSpPr txBox="1">
            <a:spLocks noChangeArrowheads="1"/>
          </p:cNvSpPr>
          <p:nvPr userDrawn="1"/>
        </p:nvSpPr>
        <p:spPr bwMode="auto">
          <a:xfrm>
            <a:off x="2286000" y="685800"/>
            <a:ext cx="4343400" cy="584200"/>
          </a:xfrm>
          <a:prstGeom prst="rect">
            <a:avLst/>
          </a:prstGeom>
          <a:noFill/>
          <a:ln w="9525">
            <a:noFill/>
            <a:miter lim="800000"/>
            <a:headEnd/>
            <a:tailEnd/>
          </a:ln>
          <a:effectLst/>
        </p:spPr>
        <p:txBody>
          <a:bodyPr anchor="b">
            <a:spAutoFit/>
          </a:bodyPr>
          <a:lstStyle/>
          <a:p>
            <a:pPr fontAlgn="auto">
              <a:spcBef>
                <a:spcPct val="50000"/>
              </a:spcBef>
              <a:spcAft>
                <a:spcPts val="0"/>
              </a:spcAft>
              <a:defRPr/>
            </a:pPr>
            <a:r>
              <a:rPr lang="en-GB" sz="3200" dirty="0">
                <a:effectLst>
                  <a:outerShdw blurRad="38100" dist="38100" dir="2700000" algn="tl">
                    <a:srgbClr val="C0C0C0"/>
                  </a:outerShdw>
                </a:effectLst>
                <a:latin typeface="+mn-lt"/>
                <a:cs typeface="+mn-cs"/>
              </a:rPr>
              <a:t> </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3"/>
          <p:cNvSpPr>
            <a:spLocks noGrp="1"/>
          </p:cNvSpPr>
          <p:nvPr>
            <p:ph type="dt" sz="half" idx="10"/>
          </p:nvPr>
        </p:nvSpPr>
        <p:spPr/>
        <p:txBody>
          <a:bodyPr/>
          <a:lstStyle>
            <a:lvl1pPr>
              <a:defRPr/>
            </a:lvl1pPr>
          </a:lstStyle>
          <a:p>
            <a:pPr>
              <a:defRPr/>
            </a:pPr>
            <a:fld id="{1E918D7E-55BA-4306-AB87-5DA7C58C45D1}" type="datetime1">
              <a:rPr lang="en-US" smtClean="0"/>
              <a:t>11/15/2016</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09103742-45E6-4904-82E3-6196514A2A5E}" type="slidenum">
              <a:rPr lang="en-US"/>
              <a:pPr>
                <a:defRPr/>
              </a:pPr>
              <a:t>‹#›</a:t>
            </a:fld>
            <a:endParaRPr lang="en-US"/>
          </a:p>
        </p:txBody>
      </p:sp>
    </p:spTree>
    <p:extLst>
      <p:ext uri="{BB962C8B-B14F-4D97-AF65-F5344CB8AC3E}">
        <p14:creationId xmlns:p14="http://schemas.microsoft.com/office/powerpoint/2010/main" val="1206096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Line 5"/>
          <p:cNvSpPr>
            <a:spLocks noChangeShapeType="1"/>
          </p:cNvSpPr>
          <p:nvPr userDrawn="1"/>
        </p:nvSpPr>
        <p:spPr bwMode="auto">
          <a:xfrm>
            <a:off x="0" y="12192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 name="Text Box 2"/>
          <p:cNvSpPr txBox="1">
            <a:spLocks noChangeArrowheads="1"/>
          </p:cNvSpPr>
          <p:nvPr userDrawn="1"/>
        </p:nvSpPr>
        <p:spPr bwMode="auto">
          <a:xfrm>
            <a:off x="2286000" y="685800"/>
            <a:ext cx="4343400" cy="584200"/>
          </a:xfrm>
          <a:prstGeom prst="rect">
            <a:avLst/>
          </a:prstGeom>
          <a:noFill/>
          <a:ln w="9525">
            <a:noFill/>
            <a:miter lim="800000"/>
            <a:headEnd/>
            <a:tailEnd/>
          </a:ln>
          <a:effectLst/>
        </p:spPr>
        <p:txBody>
          <a:bodyPr anchor="b">
            <a:spAutoFit/>
          </a:bodyPr>
          <a:lstStyle/>
          <a:p>
            <a:pPr fontAlgn="auto">
              <a:spcBef>
                <a:spcPct val="50000"/>
              </a:spcBef>
              <a:spcAft>
                <a:spcPts val="0"/>
              </a:spcAft>
              <a:defRPr/>
            </a:pPr>
            <a:r>
              <a:rPr lang="en-GB" sz="3200" dirty="0">
                <a:effectLst>
                  <a:outerShdw blurRad="38100" dist="38100" dir="2700000" algn="tl">
                    <a:srgbClr val="C0C0C0"/>
                  </a:outerShdw>
                </a:effectLst>
                <a:latin typeface="+mn-lt"/>
                <a:cs typeface="+mn-cs"/>
              </a:rPr>
              <a:t> </a:t>
            </a:r>
          </a:p>
        </p:txBody>
      </p:sp>
      <p:sp>
        <p:nvSpPr>
          <p:cNvPr id="4" name="Date Placeholder 3"/>
          <p:cNvSpPr>
            <a:spLocks noGrp="1"/>
          </p:cNvSpPr>
          <p:nvPr>
            <p:ph type="dt" sz="half" idx="10"/>
          </p:nvPr>
        </p:nvSpPr>
        <p:spPr/>
        <p:txBody>
          <a:bodyPr/>
          <a:lstStyle>
            <a:lvl1pPr>
              <a:defRPr/>
            </a:lvl1pPr>
          </a:lstStyle>
          <a:p>
            <a:pPr>
              <a:defRPr/>
            </a:pPr>
            <a:fld id="{F5A82263-997E-4A26-B83E-0DD55981631B}" type="datetime1">
              <a:rPr lang="en-US" smtClean="0"/>
              <a:t>11/15/2016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B834691-029D-494B-B7A6-A5BEC10CC028}" type="slidenum">
              <a:rPr lang="en-US"/>
              <a:pPr>
                <a:defRPr/>
              </a:pPr>
              <a:t>‹#›</a:t>
            </a:fld>
            <a:endParaRPr lang="en-US"/>
          </a:p>
        </p:txBody>
      </p:sp>
    </p:spTree>
    <p:extLst>
      <p:ext uri="{BB962C8B-B14F-4D97-AF65-F5344CB8AC3E}">
        <p14:creationId xmlns:p14="http://schemas.microsoft.com/office/powerpoint/2010/main" val="81016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Line 5"/>
          <p:cNvSpPr>
            <a:spLocks noChangeShapeType="1"/>
          </p:cNvSpPr>
          <p:nvPr userDrawn="1"/>
        </p:nvSpPr>
        <p:spPr bwMode="auto">
          <a:xfrm>
            <a:off x="0" y="12192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 name="Text Box 2"/>
          <p:cNvSpPr txBox="1">
            <a:spLocks noChangeArrowheads="1"/>
          </p:cNvSpPr>
          <p:nvPr userDrawn="1"/>
        </p:nvSpPr>
        <p:spPr bwMode="auto">
          <a:xfrm>
            <a:off x="2286000" y="685800"/>
            <a:ext cx="4343400" cy="584200"/>
          </a:xfrm>
          <a:prstGeom prst="rect">
            <a:avLst/>
          </a:prstGeom>
          <a:noFill/>
          <a:ln w="9525">
            <a:noFill/>
            <a:miter lim="800000"/>
            <a:headEnd/>
            <a:tailEnd/>
          </a:ln>
          <a:effectLst/>
        </p:spPr>
        <p:txBody>
          <a:bodyPr anchor="b">
            <a:spAutoFit/>
          </a:bodyPr>
          <a:lstStyle/>
          <a:p>
            <a:pPr fontAlgn="auto">
              <a:spcBef>
                <a:spcPct val="50000"/>
              </a:spcBef>
              <a:spcAft>
                <a:spcPts val="0"/>
              </a:spcAft>
              <a:defRPr/>
            </a:pPr>
            <a:r>
              <a:rPr lang="en-GB" sz="3200" dirty="0">
                <a:effectLst>
                  <a:outerShdw blurRad="38100" dist="38100" dir="2700000" algn="tl">
                    <a:srgbClr val="C0C0C0"/>
                  </a:outerShdw>
                </a:effectLst>
                <a:latin typeface="+mn-lt"/>
                <a:cs typeface="+mn-cs"/>
              </a:rPr>
              <a:t> </a:t>
            </a:r>
          </a:p>
        </p:txBody>
      </p:sp>
      <p:sp>
        <p:nvSpPr>
          <p:cNvPr id="4" name="Date Placeholder 3"/>
          <p:cNvSpPr>
            <a:spLocks noGrp="1"/>
          </p:cNvSpPr>
          <p:nvPr>
            <p:ph type="dt" sz="half" idx="10"/>
          </p:nvPr>
        </p:nvSpPr>
        <p:spPr/>
        <p:txBody>
          <a:bodyPr/>
          <a:lstStyle>
            <a:lvl1pPr>
              <a:defRPr/>
            </a:lvl1pPr>
          </a:lstStyle>
          <a:p>
            <a:pPr>
              <a:defRPr/>
            </a:pPr>
            <a:fld id="{2D3E6992-931B-4A30-957B-CE9AC6C67123}" type="datetime1">
              <a:rPr lang="en-US" smtClean="0"/>
              <a:t>11/15/2016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CF77A9-D82B-4DED-BD17-EDEA0C25C8B7}" type="slidenum">
              <a:rPr lang="en-US"/>
              <a:pPr>
                <a:defRPr/>
              </a:pPr>
              <a:t>‹#›</a:t>
            </a:fld>
            <a:endParaRPr lang="en-US"/>
          </a:p>
        </p:txBody>
      </p:sp>
    </p:spTree>
    <p:extLst>
      <p:ext uri="{BB962C8B-B14F-4D97-AF65-F5344CB8AC3E}">
        <p14:creationId xmlns:p14="http://schemas.microsoft.com/office/powerpoint/2010/main" val="181732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DCA74B0-552A-448C-A4D0-9D72238645FA}" type="datetime1">
              <a:rPr lang="en-US" smtClean="0"/>
              <a:t>11/15/2016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67ABC29-F10F-47BA-A366-788A82296872}" type="slidenum">
              <a:rPr lang="en-US"/>
              <a:pPr>
                <a:defRPr/>
              </a:pPr>
              <a:t>‹#›</a:t>
            </a:fld>
            <a:endParaRPr lang="en-US"/>
          </a:p>
        </p:txBody>
      </p:sp>
    </p:spTree>
    <p:extLst>
      <p:ext uri="{BB962C8B-B14F-4D97-AF65-F5344CB8AC3E}">
        <p14:creationId xmlns:p14="http://schemas.microsoft.com/office/powerpoint/2010/main" val="6203601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E2667FD-C811-4941-8770-5255768ADC59}" type="datetime1">
              <a:rPr lang="en-US" smtClean="0"/>
              <a:t>11/15/2016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B9FD556-7FCD-4427-A5C0-E8CA7011D2D6}" type="slidenum">
              <a:rPr lang="en-US"/>
              <a:pPr>
                <a:defRPr/>
              </a:pPr>
              <a:t>‹#›</a:t>
            </a:fld>
            <a:endParaRPr lang="en-US"/>
          </a:p>
        </p:txBody>
      </p:sp>
    </p:spTree>
    <p:extLst>
      <p:ext uri="{BB962C8B-B14F-4D97-AF65-F5344CB8AC3E}">
        <p14:creationId xmlns:p14="http://schemas.microsoft.com/office/powerpoint/2010/main" val="2698195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C8CC2F8D-7479-4751-B77F-F762A2416604}" type="datetime1">
              <a:rPr lang="en-US" smtClean="0"/>
              <a:t>11/15/2016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D785FC52-F2E6-4096-96DB-7C43DF67C0A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96" r:id="rId1"/>
    <p:sldLayoutId id="2147483802" r:id="rId2"/>
    <p:sldLayoutId id="2147483797" r:id="rId3"/>
    <p:sldLayoutId id="2147483803" r:id="rId4"/>
    <p:sldLayoutId id="2147483804" r:id="rId5"/>
    <p:sldLayoutId id="2147483805" r:id="rId6"/>
    <p:sldLayoutId id="2147483806" r:id="rId7"/>
    <p:sldLayoutId id="2147483798" r:id="rId8"/>
    <p:sldLayoutId id="2147483799" r:id="rId9"/>
    <p:sldLayoutId id="2147483807" r:id="rId10"/>
    <p:sldLayoutId id="2147483800" r:id="rId11"/>
    <p:sldLayoutId id="2147483808"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685800" y="1143000"/>
            <a:ext cx="7848600" cy="5078313"/>
          </a:xfrm>
          <a:prstGeom prst="rect">
            <a:avLst/>
          </a:prstGeom>
        </p:spPr>
        <p:txBody>
          <a:bodyPr wrap="square">
            <a:spAutoFit/>
          </a:bodyPr>
          <a:lstStyle/>
          <a:p>
            <a:pPr algn="ctr">
              <a:spcAft>
                <a:spcPts val="0"/>
              </a:spcAft>
              <a:defRPr sz="2400" b="1" i="0" u="none" strike="noStrike" kern="1200" baseline="0">
                <a:solidFill>
                  <a:prstClr val="black"/>
                </a:solidFill>
                <a:latin typeface="+mn-lt"/>
                <a:ea typeface="+mn-ea"/>
                <a:cs typeface="+mn-cs"/>
              </a:defRPr>
            </a:pPr>
            <a:r>
              <a:rPr lang="en-US" sz="4000" b="1" dirty="0" smtClean="0">
                <a:solidFill>
                  <a:prstClr val="black"/>
                </a:solidFill>
                <a:latin typeface="Arial" pitchFamily="34" charset="0"/>
                <a:cs typeface="Arial" pitchFamily="34" charset="0"/>
              </a:rPr>
              <a:t>Managed Cash Flow as Health System Strengthening</a:t>
            </a:r>
          </a:p>
          <a:p>
            <a:pPr algn="ctr">
              <a:spcAft>
                <a:spcPts val="0"/>
              </a:spcAft>
              <a:defRPr sz="2400" b="1" i="0" u="none" strike="noStrike" kern="1200" baseline="0">
                <a:solidFill>
                  <a:prstClr val="black"/>
                </a:solidFill>
                <a:latin typeface="+mn-lt"/>
                <a:ea typeface="+mn-ea"/>
                <a:cs typeface="+mn-cs"/>
              </a:defRPr>
            </a:pPr>
            <a:endParaRPr lang="en-US" sz="3200" b="1" dirty="0" smtClean="0">
              <a:solidFill>
                <a:prstClr val="black"/>
              </a:solidFill>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r>
              <a:rPr lang="en-GB" sz="2800" b="1" dirty="0">
                <a:solidFill>
                  <a:srgbClr val="0070C0"/>
                </a:solidFill>
                <a:latin typeface="Arial" pitchFamily="34" charset="0"/>
                <a:cs typeface="Arial" pitchFamily="34" charset="0"/>
              </a:rPr>
              <a:t>Training on Planning, Budgeting, Controls, Cash Flow and </a:t>
            </a:r>
            <a:endParaRPr lang="en-GB" sz="2800" b="1" dirty="0" smtClean="0">
              <a:solidFill>
                <a:srgbClr val="0070C0"/>
              </a:solidFill>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r>
              <a:rPr lang="en-GB" sz="2800" b="1" dirty="0" smtClean="0">
                <a:solidFill>
                  <a:srgbClr val="0070C0"/>
                </a:solidFill>
                <a:latin typeface="Arial" pitchFamily="34" charset="0"/>
                <a:cs typeface="Arial" pitchFamily="34" charset="0"/>
              </a:rPr>
              <a:t>Government </a:t>
            </a:r>
            <a:r>
              <a:rPr lang="en-GB" sz="2800" b="1" dirty="0">
                <a:solidFill>
                  <a:srgbClr val="0070C0"/>
                </a:solidFill>
                <a:latin typeface="Arial" pitchFamily="34" charset="0"/>
                <a:cs typeface="Arial" pitchFamily="34" charset="0"/>
              </a:rPr>
              <a:t>Financial Rules for</a:t>
            </a:r>
            <a:br>
              <a:rPr lang="en-GB" sz="2800" b="1" dirty="0">
                <a:solidFill>
                  <a:srgbClr val="0070C0"/>
                </a:solidFill>
                <a:latin typeface="Arial" pitchFamily="34" charset="0"/>
                <a:cs typeface="Arial" pitchFamily="34" charset="0"/>
              </a:rPr>
            </a:br>
            <a:r>
              <a:rPr lang="en-GB" sz="2800" b="1" dirty="0">
                <a:solidFill>
                  <a:srgbClr val="0070C0"/>
                </a:solidFill>
                <a:latin typeface="Arial" pitchFamily="34" charset="0"/>
                <a:cs typeface="Arial" pitchFamily="34" charset="0"/>
              </a:rPr>
              <a:t>Government Health Staff</a:t>
            </a:r>
            <a:endParaRPr lang="en-US" sz="2800" b="1" dirty="0" smtClean="0">
              <a:solidFill>
                <a:srgbClr val="0070C0"/>
              </a:solidFill>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endParaRPr lang="en-US" sz="2000" b="1" dirty="0" smtClean="0">
              <a:solidFill>
                <a:prstClr val="black"/>
              </a:solidFill>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r>
              <a:rPr lang="en-US" sz="2000" b="1" dirty="0" smtClean="0">
                <a:solidFill>
                  <a:prstClr val="black"/>
                </a:solidFill>
                <a:latin typeface="Arial" pitchFamily="34" charset="0"/>
                <a:cs typeface="Arial" pitchFamily="34" charset="0"/>
              </a:rPr>
              <a:t>Presented by UNOPS</a:t>
            </a:r>
          </a:p>
          <a:p>
            <a:pPr algn="ctr">
              <a:spcAft>
                <a:spcPts val="0"/>
              </a:spcAft>
              <a:defRPr sz="2400" b="1" i="0" u="none" strike="noStrike" kern="1200" baseline="0">
                <a:solidFill>
                  <a:prstClr val="black"/>
                </a:solidFill>
                <a:latin typeface="+mn-lt"/>
                <a:ea typeface="+mn-ea"/>
                <a:cs typeface="+mn-cs"/>
              </a:defRPr>
            </a:pPr>
            <a:endParaRPr lang="en-US" sz="2000" b="1" dirty="0">
              <a:solidFill>
                <a:prstClr val="black"/>
              </a:solidFill>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r>
              <a:rPr lang="en-US" sz="2000" b="1" dirty="0" smtClean="0">
                <a:solidFill>
                  <a:prstClr val="black"/>
                </a:solidFill>
                <a:latin typeface="Arial" pitchFamily="34" charset="0"/>
                <a:cs typeface="Arial" pitchFamily="34" charset="0"/>
              </a:rPr>
              <a:t>Hotel Royal ACE</a:t>
            </a:r>
            <a:endParaRPr lang="en-US" sz="2000" b="1" dirty="0" smtClean="0">
              <a:solidFill>
                <a:prstClr val="black"/>
              </a:solidFill>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r>
              <a:rPr lang="en-US" sz="2000" b="1" dirty="0" smtClean="0">
                <a:solidFill>
                  <a:prstClr val="black"/>
                </a:solidFill>
                <a:latin typeface="Arial" pitchFamily="34" charset="0"/>
                <a:cs typeface="Arial" pitchFamily="34" charset="0"/>
              </a:rPr>
              <a:t>November 2016</a:t>
            </a:r>
            <a:endParaRPr lang="en-US" sz="2000" b="1" dirty="0" smtClean="0">
              <a:solidFill>
                <a:prstClr val="black"/>
              </a:solidFill>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1</a:t>
            </a:fld>
            <a:endParaRPr lang="en-US"/>
          </a:p>
        </p:txBody>
      </p:sp>
      <p:cxnSp>
        <p:nvCxnSpPr>
          <p:cNvPr id="4" name="Straight Connector 3"/>
          <p:cNvCxnSpPr/>
          <p:nvPr/>
        </p:nvCxnSpPr>
        <p:spPr>
          <a:xfrm>
            <a:off x="2247900" y="2667000"/>
            <a:ext cx="4572000"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58039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20459" y="522613"/>
            <a:ext cx="3781806" cy="584775"/>
          </a:xfrm>
          <a:prstGeom prst="rect">
            <a:avLst/>
          </a:prstGeom>
          <a:noFill/>
        </p:spPr>
        <p:txBody>
          <a:bodyPr wrap="none" lIns="91440" tIns="45720" rIns="91440" bIns="45720">
            <a:spAutoFit/>
          </a:bodyPr>
          <a:lstStyle/>
          <a:p>
            <a:pPr algn="ctr"/>
            <a:r>
              <a:rPr lang="en-US" sz="3200" b="1" dirty="0">
                <a:latin typeface="Arial" pitchFamily="34" charset="0"/>
                <a:ea typeface="+mj-ea"/>
                <a:cs typeface="Arial" pitchFamily="34" charset="0"/>
              </a:rPr>
              <a:t>S/R Level </a:t>
            </a:r>
            <a:r>
              <a:rPr lang="en-US" sz="3200" b="1" dirty="0" smtClean="0">
                <a:latin typeface="Arial" pitchFamily="34" charset="0"/>
                <a:ea typeface="+mj-ea"/>
                <a:cs typeface="Arial" pitchFamily="34" charset="0"/>
              </a:rPr>
              <a:t>– Contd.</a:t>
            </a:r>
            <a:endParaRPr lang="en-US" sz="3200" b="1" dirty="0">
              <a:latin typeface="Arial" pitchFamily="34" charset="0"/>
              <a:ea typeface="+mj-ea"/>
              <a:cs typeface="Arial" pitchFamily="34" charset="0"/>
            </a:endParaRPr>
          </a:p>
        </p:txBody>
      </p:sp>
      <p:sp>
        <p:nvSpPr>
          <p:cNvPr id="3" name="TextBox 2"/>
          <p:cNvSpPr txBox="1"/>
          <p:nvPr/>
        </p:nvSpPr>
        <p:spPr>
          <a:xfrm>
            <a:off x="-533400" y="1371600"/>
            <a:ext cx="9448800" cy="5262979"/>
          </a:xfrm>
          <a:prstGeom prst="rect">
            <a:avLst/>
          </a:prstGeom>
          <a:noFill/>
        </p:spPr>
        <p:txBody>
          <a:bodyPr wrap="square" rtlCol="0">
            <a:spAutoFit/>
          </a:bodyPr>
          <a:lstStyle/>
          <a:p>
            <a:pPr lvl="2"/>
            <a:r>
              <a:rPr lang="en-US" sz="2800" b="1" dirty="0">
                <a:solidFill>
                  <a:srgbClr val="7030A0"/>
                </a:solidFill>
              </a:rPr>
              <a:t>Adjust activities of different Townships </a:t>
            </a:r>
          </a:p>
          <a:p>
            <a:pPr marL="1828800" lvl="3" indent="-457200"/>
            <a:r>
              <a:rPr lang="en-US" sz="2800" dirty="0" smtClean="0"/>
              <a:t>- 	Overlap activities – some may need to be combined and implemented (e.g., combined trainings)</a:t>
            </a:r>
          </a:p>
          <a:p>
            <a:pPr marL="1828800" lvl="3" indent="-457200">
              <a:buFontTx/>
              <a:buChar char="-"/>
            </a:pPr>
            <a:r>
              <a:rPr lang="en-US" sz="2800" dirty="0" smtClean="0"/>
              <a:t>Activities </a:t>
            </a:r>
            <a:r>
              <a:rPr lang="en-US" sz="2800" dirty="0"/>
              <a:t>budgeted under other source of funding needs to be deleted </a:t>
            </a:r>
            <a:endParaRPr lang="en-US" sz="2800" dirty="0" smtClean="0"/>
          </a:p>
          <a:p>
            <a:pPr marL="1828800" lvl="3" indent="-457200">
              <a:buFontTx/>
              <a:buChar char="-"/>
            </a:pPr>
            <a:r>
              <a:rPr lang="en-US" sz="2800" dirty="0" smtClean="0"/>
              <a:t>May need to put additional activities need for the S/R– e.g., regional training on reporting requirements</a:t>
            </a:r>
          </a:p>
          <a:p>
            <a:pPr marL="1828800" lvl="3" indent="-457200">
              <a:buFontTx/>
              <a:buChar char="-"/>
            </a:pPr>
            <a:r>
              <a:rPr lang="en-US" sz="2800" dirty="0" smtClean="0"/>
              <a:t>Less/Over planned activities – activities of some township may need to be increased and some to be reduced</a:t>
            </a:r>
          </a:p>
        </p:txBody>
      </p:sp>
    </p:spTree>
    <p:extLst>
      <p:ext uri="{BB962C8B-B14F-4D97-AF65-F5344CB8AC3E}">
        <p14:creationId xmlns:p14="http://schemas.microsoft.com/office/powerpoint/2010/main" val="6714730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528246"/>
            <a:ext cx="6236579" cy="584775"/>
          </a:xfrm>
          <a:prstGeom prst="rect">
            <a:avLst/>
          </a:prstGeom>
          <a:noFill/>
        </p:spPr>
        <p:txBody>
          <a:bodyPr wrap="none" lIns="91440" tIns="45720" rIns="91440" bIns="45720">
            <a:spAutoFit/>
          </a:bodyPr>
          <a:lstStyle/>
          <a:p>
            <a:pPr algn="ctr"/>
            <a:r>
              <a:rPr lang="en-US" sz="3200" b="1" dirty="0">
                <a:latin typeface="Arial" pitchFamily="34" charset="0"/>
                <a:ea typeface="+mj-ea"/>
                <a:cs typeface="Arial" pitchFamily="34" charset="0"/>
              </a:rPr>
              <a:t>Central Level QWP Preparation</a:t>
            </a:r>
          </a:p>
        </p:txBody>
      </p:sp>
      <p:sp>
        <p:nvSpPr>
          <p:cNvPr id="3" name="TextBox 2"/>
          <p:cNvSpPr txBox="1"/>
          <p:nvPr/>
        </p:nvSpPr>
        <p:spPr>
          <a:xfrm>
            <a:off x="5751" y="974937"/>
            <a:ext cx="9120996" cy="5693866"/>
          </a:xfrm>
          <a:prstGeom prst="rect">
            <a:avLst/>
          </a:prstGeom>
          <a:noFill/>
        </p:spPr>
        <p:txBody>
          <a:bodyPr wrap="square" rtlCol="0">
            <a:spAutoFit/>
          </a:bodyPr>
          <a:lstStyle/>
          <a:p>
            <a:pPr marL="465138"/>
            <a:endParaRPr lang="en-US" sz="2800" b="1" dirty="0" smtClean="0">
              <a:solidFill>
                <a:srgbClr val="C00000"/>
              </a:solidFill>
            </a:endParaRPr>
          </a:p>
          <a:p>
            <a:pPr marL="465138"/>
            <a:r>
              <a:rPr lang="en-US" sz="2800" b="1" dirty="0" smtClean="0">
                <a:solidFill>
                  <a:srgbClr val="C00000"/>
                </a:solidFill>
              </a:rPr>
              <a:t>Compiling </a:t>
            </a:r>
            <a:r>
              <a:rPr lang="en-US" sz="2800" b="1" dirty="0">
                <a:solidFill>
                  <a:srgbClr val="C00000"/>
                </a:solidFill>
              </a:rPr>
              <a:t>activities based on strategic </a:t>
            </a:r>
            <a:r>
              <a:rPr lang="en-US" sz="2800" b="1" dirty="0" smtClean="0">
                <a:solidFill>
                  <a:srgbClr val="C00000"/>
                </a:solidFill>
              </a:rPr>
              <a:t>decisions</a:t>
            </a:r>
            <a:endParaRPr lang="en-US" sz="2800" dirty="0" smtClean="0"/>
          </a:p>
          <a:p>
            <a:pPr lvl="2"/>
            <a:r>
              <a:rPr lang="en-US" sz="2800" b="1" dirty="0">
                <a:solidFill>
                  <a:srgbClr val="7030A0"/>
                </a:solidFill>
              </a:rPr>
              <a:t>Prioritize the activities </a:t>
            </a:r>
          </a:p>
          <a:p>
            <a:pPr marL="1828800" lvl="3" indent="-457200">
              <a:buFontTx/>
              <a:buChar char="-"/>
            </a:pPr>
            <a:r>
              <a:rPr lang="en-US" sz="2800" dirty="0" smtClean="0"/>
              <a:t>Based </a:t>
            </a:r>
            <a:r>
              <a:rPr lang="en-US" sz="2800" dirty="0"/>
              <a:t>on the National Strategic Plan </a:t>
            </a:r>
            <a:endParaRPr lang="en-US" sz="2800" dirty="0" smtClean="0"/>
          </a:p>
          <a:p>
            <a:pPr marL="1828800" lvl="3" indent="-457200">
              <a:buFontTx/>
              <a:buChar char="-"/>
            </a:pPr>
            <a:r>
              <a:rPr lang="en-US" sz="2800" dirty="0" smtClean="0"/>
              <a:t>Based on </a:t>
            </a:r>
            <a:r>
              <a:rPr lang="en-US" sz="2800" dirty="0" err="1" smtClean="0"/>
              <a:t>Govt</a:t>
            </a:r>
            <a:r>
              <a:rPr lang="en-US" sz="2800" dirty="0" smtClean="0"/>
              <a:t>/Other donor supported activities plan </a:t>
            </a:r>
            <a:endParaRPr lang="en-US" sz="1400" dirty="0" smtClean="0"/>
          </a:p>
          <a:p>
            <a:pPr lvl="2"/>
            <a:r>
              <a:rPr lang="en-US" sz="2800" b="1" dirty="0">
                <a:solidFill>
                  <a:srgbClr val="7030A0"/>
                </a:solidFill>
              </a:rPr>
              <a:t>Adjusting  the number/form of activities</a:t>
            </a:r>
          </a:p>
          <a:p>
            <a:pPr marL="1836738" lvl="3" indent="-465138"/>
            <a:r>
              <a:rPr lang="en-US" sz="2800" dirty="0"/>
              <a:t>- </a:t>
            </a:r>
            <a:r>
              <a:rPr lang="en-US" sz="2800" dirty="0" smtClean="0"/>
              <a:t>	Based </a:t>
            </a:r>
            <a:r>
              <a:rPr lang="en-US" sz="2800" dirty="0"/>
              <a:t>on the epidemiology, needs</a:t>
            </a:r>
          </a:p>
          <a:p>
            <a:pPr marL="1836738" lvl="3" indent="-465138"/>
            <a:r>
              <a:rPr lang="en-US" sz="2800" dirty="0"/>
              <a:t>- </a:t>
            </a:r>
            <a:r>
              <a:rPr lang="en-US" sz="2800" dirty="0" smtClean="0"/>
              <a:t>	Based </a:t>
            </a:r>
            <a:r>
              <a:rPr lang="en-US" sz="2800" dirty="0"/>
              <a:t>on the approved budget and activities</a:t>
            </a:r>
          </a:p>
          <a:p>
            <a:pPr marL="1836738" lvl="3" indent="-465138"/>
            <a:r>
              <a:rPr lang="en-US" sz="2800" dirty="0"/>
              <a:t>- </a:t>
            </a:r>
            <a:r>
              <a:rPr lang="en-US" sz="2800" dirty="0" smtClean="0"/>
              <a:t>	Based </a:t>
            </a:r>
            <a:r>
              <a:rPr lang="en-US" sz="2800" dirty="0"/>
              <a:t>on the set targets</a:t>
            </a:r>
          </a:p>
          <a:p>
            <a:pPr lvl="2"/>
            <a:r>
              <a:rPr lang="en-US" sz="2800" b="1" dirty="0">
                <a:solidFill>
                  <a:srgbClr val="7030A0"/>
                </a:solidFill>
              </a:rPr>
              <a:t>Plan for activities not in the approved budget </a:t>
            </a:r>
          </a:p>
          <a:p>
            <a:pPr marL="1828800" lvl="3" indent="-457200">
              <a:buFontTx/>
              <a:buChar char="-"/>
            </a:pPr>
            <a:r>
              <a:rPr lang="en-US" sz="2800" dirty="0" smtClean="0"/>
              <a:t>Implement </a:t>
            </a:r>
            <a:r>
              <a:rPr lang="en-US" sz="2800" dirty="0"/>
              <a:t>under other donors support </a:t>
            </a:r>
            <a:endParaRPr lang="en-US" sz="2800" dirty="0" smtClean="0"/>
          </a:p>
          <a:p>
            <a:pPr marL="1828800" lvl="3" indent="-457200">
              <a:buFontTx/>
              <a:buChar char="-"/>
            </a:pPr>
            <a:r>
              <a:rPr lang="en-US" sz="2800" dirty="0" smtClean="0"/>
              <a:t>Plan to request in next reprogramming</a:t>
            </a:r>
            <a:endParaRPr lang="en-US" sz="2800" dirty="0"/>
          </a:p>
        </p:txBody>
      </p:sp>
    </p:spTree>
    <p:extLst>
      <p:ext uri="{BB962C8B-B14F-4D97-AF65-F5344CB8AC3E}">
        <p14:creationId xmlns:p14="http://schemas.microsoft.com/office/powerpoint/2010/main" val="7006931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12</a:t>
            </a:fld>
            <a:endParaRPr lang="en-US"/>
          </a:p>
        </p:txBody>
      </p:sp>
      <p:sp>
        <p:nvSpPr>
          <p:cNvPr id="14" name="Rectangle 13"/>
          <p:cNvSpPr/>
          <p:nvPr/>
        </p:nvSpPr>
        <p:spPr>
          <a:xfrm>
            <a:off x="381000" y="685800"/>
            <a:ext cx="8382000" cy="5262979"/>
          </a:xfrm>
          <a:prstGeom prst="rect">
            <a:avLst/>
          </a:prstGeom>
        </p:spPr>
        <p:txBody>
          <a:bodyPr wrap="square">
            <a:spAutoFit/>
          </a:bodyPr>
          <a:lstStyle/>
          <a:p>
            <a:r>
              <a:rPr lang="en-US" sz="2400" dirty="0" smtClean="0"/>
              <a:t>Payments </a:t>
            </a:r>
            <a:r>
              <a:rPr lang="en-US" sz="2400" dirty="0"/>
              <a:t>are made via two mechanisms, each representing a </a:t>
            </a:r>
            <a:r>
              <a:rPr lang="en-US" sz="2400" dirty="0">
                <a:solidFill>
                  <a:schemeClr val="accent5">
                    <a:lumMod val="75000"/>
                  </a:schemeClr>
                </a:solidFill>
              </a:rPr>
              <a:t>post facto payment</a:t>
            </a:r>
            <a:r>
              <a:rPr lang="en-US" sz="2400" dirty="0"/>
              <a:t>, compliant to the ‘zero cash flow’ policy:</a:t>
            </a:r>
            <a:endParaRPr lang="en-GB" sz="2400" dirty="0"/>
          </a:p>
          <a:p>
            <a:endParaRPr lang="en-US" sz="2400" b="1" dirty="0" smtClean="0"/>
          </a:p>
          <a:p>
            <a:r>
              <a:rPr lang="en-US" sz="2400" b="1" dirty="0" smtClean="0"/>
              <a:t>DD </a:t>
            </a:r>
            <a:r>
              <a:rPr lang="en-US" sz="2400" b="1" dirty="0"/>
              <a:t>= Direct Disbursements:</a:t>
            </a:r>
            <a:r>
              <a:rPr lang="en-US" sz="2400" dirty="0"/>
              <a:t> payments made at the location of the activity </a:t>
            </a:r>
            <a:r>
              <a:rPr lang="en-US" sz="2400" dirty="0">
                <a:solidFill>
                  <a:schemeClr val="accent5">
                    <a:lumMod val="75000"/>
                  </a:schemeClr>
                </a:solidFill>
              </a:rPr>
              <a:t>after verification </a:t>
            </a:r>
            <a:r>
              <a:rPr lang="en-US" sz="2400" dirty="0"/>
              <a:t>of implementation, receipt of Technical Report of the activity and certified reimbursement </a:t>
            </a:r>
            <a:r>
              <a:rPr lang="en-US" sz="2400" dirty="0">
                <a:solidFill>
                  <a:schemeClr val="accent5">
                    <a:lumMod val="75000"/>
                  </a:schemeClr>
                </a:solidFill>
              </a:rPr>
              <a:t>claim submitted in compliance with SOP</a:t>
            </a:r>
            <a:r>
              <a:rPr lang="en-US" sz="2400" dirty="0" smtClean="0">
                <a:solidFill>
                  <a:schemeClr val="accent5">
                    <a:lumMod val="75000"/>
                  </a:schemeClr>
                </a:solidFill>
              </a:rPr>
              <a:t>. </a:t>
            </a:r>
            <a:r>
              <a:rPr lang="en-US" sz="2400" b="1" dirty="0" smtClean="0"/>
              <a:t>(Preferred mechanism)</a:t>
            </a:r>
            <a:endParaRPr lang="en-GB" sz="2400" b="1" dirty="0"/>
          </a:p>
          <a:p>
            <a:endParaRPr lang="en-US" sz="2400" b="1" dirty="0" smtClean="0"/>
          </a:p>
          <a:p>
            <a:r>
              <a:rPr lang="en-US" sz="2400" b="1" dirty="0" smtClean="0"/>
              <a:t>Reimbursement </a:t>
            </a:r>
            <a:r>
              <a:rPr lang="en-US" sz="2400" b="1" dirty="0"/>
              <a:t>=</a:t>
            </a:r>
            <a:r>
              <a:rPr lang="en-US" sz="2400" dirty="0"/>
              <a:t> payments made in the State/Regional centre after receipt </a:t>
            </a:r>
            <a:r>
              <a:rPr lang="en-US" sz="2400" dirty="0" smtClean="0"/>
              <a:t>and </a:t>
            </a:r>
            <a:r>
              <a:rPr lang="en-US" sz="2400" dirty="0" smtClean="0">
                <a:solidFill>
                  <a:schemeClr val="accent5">
                    <a:lumMod val="75000"/>
                  </a:schemeClr>
                </a:solidFill>
              </a:rPr>
              <a:t>verifications</a:t>
            </a:r>
            <a:r>
              <a:rPr lang="en-US" sz="2400" dirty="0" smtClean="0">
                <a:solidFill>
                  <a:srgbClr val="FF0000"/>
                </a:solidFill>
              </a:rPr>
              <a:t> </a:t>
            </a:r>
            <a:r>
              <a:rPr lang="en-US" sz="2400" dirty="0" smtClean="0"/>
              <a:t>of </a:t>
            </a:r>
            <a:r>
              <a:rPr lang="en-US" sz="2400" dirty="0"/>
              <a:t>Technical Report of the activity and certified reimbursement </a:t>
            </a:r>
            <a:r>
              <a:rPr lang="en-US" sz="2400" dirty="0" smtClean="0">
                <a:solidFill>
                  <a:schemeClr val="accent5">
                    <a:lumMod val="75000"/>
                  </a:schemeClr>
                </a:solidFill>
              </a:rPr>
              <a:t>claim </a:t>
            </a:r>
            <a:r>
              <a:rPr lang="en-US" sz="2400" dirty="0">
                <a:solidFill>
                  <a:schemeClr val="accent5">
                    <a:lumMod val="75000"/>
                  </a:schemeClr>
                </a:solidFill>
              </a:rPr>
              <a:t>submitted in compliance with SOP</a:t>
            </a:r>
            <a:r>
              <a:rPr lang="en-US" sz="2400" dirty="0" smtClean="0"/>
              <a:t>.</a:t>
            </a:r>
            <a:endParaRPr lang="en-GB" sz="2400" dirty="0"/>
          </a:p>
        </p:txBody>
      </p:sp>
    </p:spTree>
    <p:extLst>
      <p:ext uri="{BB962C8B-B14F-4D97-AF65-F5344CB8AC3E}">
        <p14:creationId xmlns:p14="http://schemas.microsoft.com/office/powerpoint/2010/main" val="5944722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13</a:t>
            </a:fld>
            <a:endParaRPr lang="en-US"/>
          </a:p>
        </p:txBody>
      </p:sp>
      <p:sp>
        <p:nvSpPr>
          <p:cNvPr id="14" name="Rectangle 13"/>
          <p:cNvSpPr/>
          <p:nvPr/>
        </p:nvSpPr>
        <p:spPr>
          <a:xfrm>
            <a:off x="152400" y="685800"/>
            <a:ext cx="8839200" cy="1200329"/>
          </a:xfrm>
          <a:prstGeom prst="rect">
            <a:avLst/>
          </a:prstGeom>
        </p:spPr>
        <p:txBody>
          <a:bodyPr wrap="square">
            <a:spAutoFit/>
          </a:bodyPr>
          <a:lstStyle/>
          <a:p>
            <a:pPr algn="ctr">
              <a:spcAft>
                <a:spcPts val="0"/>
              </a:spcAft>
              <a:defRPr sz="2400" b="1" i="0" u="none" strike="noStrike" kern="1200" baseline="0">
                <a:solidFill>
                  <a:prstClr val="black"/>
                </a:solidFill>
                <a:latin typeface="+mn-lt"/>
                <a:ea typeface="+mn-ea"/>
                <a:cs typeface="+mn-cs"/>
              </a:defRPr>
            </a:pPr>
            <a:endParaRPr lang="en-US" sz="3200" b="1" dirty="0" smtClean="0">
              <a:solidFill>
                <a:prstClr val="black"/>
              </a:solidFill>
              <a:latin typeface="Book Antiqua" pitchFamily="18" charset="0"/>
              <a:cs typeface="+mn-cs"/>
            </a:endParaRPr>
          </a:p>
          <a:p>
            <a:pPr algn="ctr">
              <a:spcAft>
                <a:spcPts val="0"/>
              </a:spcAft>
              <a:defRPr sz="2400" b="1" i="0" u="none" strike="noStrike" kern="1200" baseline="0">
                <a:solidFill>
                  <a:prstClr val="black"/>
                </a:solidFill>
                <a:latin typeface="+mn-lt"/>
                <a:ea typeface="+mn-ea"/>
                <a:cs typeface="+mn-cs"/>
              </a:defRPr>
            </a:pPr>
            <a:endParaRPr lang="en-US" sz="2000" b="1" dirty="0" smtClean="0">
              <a:solidFill>
                <a:prstClr val="black"/>
              </a:solidFill>
              <a:latin typeface="Book Antiqua" pitchFamily="18" charset="0"/>
              <a:cs typeface="+mn-cs"/>
            </a:endParaRPr>
          </a:p>
          <a:p>
            <a:pPr algn="ctr">
              <a:spcAft>
                <a:spcPts val="0"/>
              </a:spcAft>
              <a:defRPr sz="2400" b="1" i="0" u="none" strike="noStrike" kern="1200" baseline="0">
                <a:solidFill>
                  <a:prstClr val="black"/>
                </a:solidFill>
                <a:latin typeface="+mn-lt"/>
                <a:ea typeface="+mn-ea"/>
                <a:cs typeface="+mn-cs"/>
              </a:defRPr>
            </a:pPr>
            <a:endParaRPr lang="en-US" sz="2000" b="1" dirty="0">
              <a:solidFill>
                <a:prstClr val="black"/>
              </a:solidFill>
              <a:latin typeface="Book Antiqua" pitchFamily="18" charset="0"/>
              <a:cs typeface="+mn-cs"/>
            </a:endParaRPr>
          </a:p>
        </p:txBody>
      </p:sp>
      <p:sp>
        <p:nvSpPr>
          <p:cNvPr id="5" name="Oval 4"/>
          <p:cNvSpPr/>
          <p:nvPr/>
        </p:nvSpPr>
        <p:spPr>
          <a:xfrm>
            <a:off x="1905000" y="1644888"/>
            <a:ext cx="4876800" cy="482277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SO</a:t>
            </a:r>
          </a:p>
          <a:p>
            <a:pPr algn="ctr"/>
            <a:r>
              <a:rPr lang="en-US" dirty="0" smtClean="0"/>
              <a:t>FFA</a:t>
            </a:r>
            <a:endParaRPr lang="en-US" dirty="0"/>
          </a:p>
        </p:txBody>
      </p:sp>
      <p:sp>
        <p:nvSpPr>
          <p:cNvPr id="6" name="Oval 5"/>
          <p:cNvSpPr/>
          <p:nvPr/>
        </p:nvSpPr>
        <p:spPr>
          <a:xfrm>
            <a:off x="2583712" y="2300683"/>
            <a:ext cx="3519376" cy="3519376"/>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a:t>
            </a:r>
          </a:p>
          <a:p>
            <a:pPr algn="ctr"/>
            <a:r>
              <a:rPr lang="en-US" dirty="0" smtClean="0"/>
              <a:t>FFA</a:t>
            </a:r>
            <a:endParaRPr lang="en-US" dirty="0"/>
          </a:p>
        </p:txBody>
      </p:sp>
      <p:sp>
        <p:nvSpPr>
          <p:cNvPr id="7" name="Oval 6"/>
          <p:cNvSpPr/>
          <p:nvPr/>
        </p:nvSpPr>
        <p:spPr>
          <a:xfrm>
            <a:off x="3200400" y="2932917"/>
            <a:ext cx="2286000" cy="2286000"/>
          </a:xfrm>
          <a:prstGeom prst="ellipse">
            <a:avLst/>
          </a:prstGeom>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SO</a:t>
            </a:r>
          </a:p>
          <a:p>
            <a:pPr algn="ctr"/>
            <a:r>
              <a:rPr lang="en-US" dirty="0"/>
              <a:t>FFA</a:t>
            </a:r>
          </a:p>
        </p:txBody>
      </p:sp>
      <p:sp>
        <p:nvSpPr>
          <p:cNvPr id="8" name="Oval 7"/>
          <p:cNvSpPr/>
          <p:nvPr/>
        </p:nvSpPr>
        <p:spPr>
          <a:xfrm>
            <a:off x="3928248" y="3581399"/>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R/S</a:t>
            </a:r>
          </a:p>
          <a:p>
            <a:pPr algn="ctr"/>
            <a:r>
              <a:rPr lang="en-US" dirty="0" smtClean="0"/>
              <a:t>FFA</a:t>
            </a:r>
            <a:endParaRPr lang="en-US" dirty="0"/>
          </a:p>
        </p:txBody>
      </p:sp>
      <p:cxnSp>
        <p:nvCxnSpPr>
          <p:cNvPr id="9" name="Straight Connector 8"/>
          <p:cNvCxnSpPr/>
          <p:nvPr/>
        </p:nvCxnSpPr>
        <p:spPr>
          <a:xfrm>
            <a:off x="1049245" y="1485699"/>
            <a:ext cx="3446555" cy="0"/>
          </a:xfrm>
          <a:prstGeom prst="line">
            <a:avLst/>
          </a:prstGeom>
          <a:ln/>
        </p:spPr>
        <p:style>
          <a:lnRef idx="3">
            <a:schemeClr val="dk1"/>
          </a:lnRef>
          <a:fillRef idx="0">
            <a:schemeClr val="dk1"/>
          </a:fillRef>
          <a:effectRef idx="2">
            <a:schemeClr val="dk1"/>
          </a:effectRef>
          <a:fontRef idx="minor">
            <a:schemeClr val="tx1"/>
          </a:fontRef>
        </p:style>
      </p:cxnSp>
      <p:cxnSp>
        <p:nvCxnSpPr>
          <p:cNvPr id="10" name="Straight Connector 9"/>
          <p:cNvCxnSpPr/>
          <p:nvPr/>
        </p:nvCxnSpPr>
        <p:spPr>
          <a:xfrm>
            <a:off x="1049245" y="1233513"/>
            <a:ext cx="0" cy="555171"/>
          </a:xfrm>
          <a:prstGeom prst="line">
            <a:avLst/>
          </a:prstGeom>
          <a:ln/>
        </p:spPr>
        <p:style>
          <a:lnRef idx="3">
            <a:schemeClr val="dk1"/>
          </a:lnRef>
          <a:fillRef idx="0">
            <a:schemeClr val="dk1"/>
          </a:fillRef>
          <a:effectRef idx="2">
            <a:schemeClr val="dk1"/>
          </a:effectRef>
          <a:fontRef idx="minor">
            <a:schemeClr val="tx1"/>
          </a:fontRef>
        </p:style>
      </p:cxnSp>
      <p:cxnSp>
        <p:nvCxnSpPr>
          <p:cNvPr id="12" name="Straight Connector 11"/>
          <p:cNvCxnSpPr/>
          <p:nvPr/>
        </p:nvCxnSpPr>
        <p:spPr>
          <a:xfrm>
            <a:off x="7983445" y="1233513"/>
            <a:ext cx="0" cy="555171"/>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
        <p:nvSpPr>
          <p:cNvPr id="13" name="TextBox 12"/>
          <p:cNvSpPr txBox="1"/>
          <p:nvPr/>
        </p:nvSpPr>
        <p:spPr>
          <a:xfrm>
            <a:off x="228599" y="1839516"/>
            <a:ext cx="2057399" cy="1015663"/>
          </a:xfrm>
          <a:prstGeom prst="rect">
            <a:avLst/>
          </a:prstGeom>
          <a:noFill/>
        </p:spPr>
        <p:txBody>
          <a:bodyPr wrap="square" rtlCol="0">
            <a:spAutoFit/>
          </a:bodyPr>
          <a:lstStyle/>
          <a:p>
            <a:pPr algn="ctr"/>
            <a:r>
              <a:rPr lang="en-US" sz="2000" b="1" dirty="0" smtClean="0"/>
              <a:t>Direct    Disbursement </a:t>
            </a:r>
            <a:r>
              <a:rPr lang="en-US" sz="2000" b="1" dirty="0"/>
              <a:t> </a:t>
            </a:r>
            <a:r>
              <a:rPr lang="en-US" sz="2000" b="1" dirty="0" smtClean="0"/>
              <a:t>     DD </a:t>
            </a:r>
            <a:endParaRPr lang="en-US" sz="2000" b="1" dirty="0"/>
          </a:p>
        </p:txBody>
      </p:sp>
      <p:sp>
        <p:nvSpPr>
          <p:cNvPr id="16" name="TextBox 15"/>
          <p:cNvSpPr txBox="1"/>
          <p:nvPr/>
        </p:nvSpPr>
        <p:spPr>
          <a:xfrm>
            <a:off x="6942044" y="2028520"/>
            <a:ext cx="2122697" cy="400110"/>
          </a:xfrm>
          <a:prstGeom prst="rect">
            <a:avLst/>
          </a:prstGeom>
          <a:noFill/>
        </p:spPr>
        <p:txBody>
          <a:bodyPr wrap="none" rtlCol="0">
            <a:spAutoFit/>
          </a:bodyPr>
          <a:lstStyle/>
          <a:p>
            <a:r>
              <a:rPr lang="en-US" sz="2000" b="1" dirty="0" smtClean="0">
                <a:solidFill>
                  <a:srgbClr val="FF0000"/>
                </a:solidFill>
              </a:rPr>
              <a:t>Reimbursement</a:t>
            </a:r>
            <a:endParaRPr lang="en-US" sz="2000" b="1" dirty="0">
              <a:solidFill>
                <a:srgbClr val="FF0000"/>
              </a:solidFill>
            </a:endParaRPr>
          </a:p>
        </p:txBody>
      </p:sp>
      <p:sp>
        <p:nvSpPr>
          <p:cNvPr id="18" name="TextBox 17"/>
          <p:cNvSpPr txBox="1"/>
          <p:nvPr/>
        </p:nvSpPr>
        <p:spPr>
          <a:xfrm>
            <a:off x="4800599" y="4114800"/>
            <a:ext cx="2141445" cy="338554"/>
          </a:xfrm>
          <a:prstGeom prst="rect">
            <a:avLst/>
          </a:prstGeom>
          <a:noFill/>
        </p:spPr>
        <p:txBody>
          <a:bodyPr wrap="square" rtlCol="0">
            <a:spAutoFit/>
          </a:bodyPr>
          <a:lstStyle/>
          <a:p>
            <a:r>
              <a:rPr lang="en-US" sz="1600" b="1" dirty="0" smtClean="0">
                <a:solidFill>
                  <a:srgbClr val="FF0000"/>
                </a:solidFill>
              </a:rPr>
              <a:t>  Reimbursement</a:t>
            </a:r>
            <a:endParaRPr lang="en-US" sz="1600" b="1" dirty="0">
              <a:solidFill>
                <a:srgbClr val="FF0000"/>
              </a:solidFill>
            </a:endParaRPr>
          </a:p>
        </p:txBody>
      </p:sp>
      <p:sp>
        <p:nvSpPr>
          <p:cNvPr id="19" name="TextBox 18"/>
          <p:cNvSpPr txBox="1"/>
          <p:nvPr/>
        </p:nvSpPr>
        <p:spPr>
          <a:xfrm>
            <a:off x="4534581" y="5637679"/>
            <a:ext cx="646142" cy="369332"/>
          </a:xfrm>
          <a:prstGeom prst="rect">
            <a:avLst/>
          </a:prstGeom>
          <a:noFill/>
        </p:spPr>
        <p:txBody>
          <a:bodyPr wrap="square" rtlCol="0">
            <a:spAutoFit/>
          </a:bodyPr>
          <a:lstStyle/>
          <a:p>
            <a:r>
              <a:rPr lang="en-US" dirty="0" smtClean="0"/>
              <a:t>DD</a:t>
            </a:r>
            <a:endParaRPr lang="en-US" dirty="0"/>
          </a:p>
        </p:txBody>
      </p:sp>
      <p:sp>
        <p:nvSpPr>
          <p:cNvPr id="20" name="Right Arrow 19"/>
          <p:cNvSpPr/>
          <p:nvPr/>
        </p:nvSpPr>
        <p:spPr>
          <a:xfrm rot="5400000">
            <a:off x="4028373" y="2978919"/>
            <a:ext cx="977119" cy="168116"/>
          </a:xfrm>
          <a:prstGeom prst="rightArrow">
            <a:avLst/>
          </a:prstGeom>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ction Button: Home 20">
            <a:hlinkClick r:id="" action="ppaction://hlinkshowjump?jump=firstslide" highlightClick="1"/>
          </p:cNvPr>
          <p:cNvSpPr/>
          <p:nvPr/>
        </p:nvSpPr>
        <p:spPr>
          <a:xfrm>
            <a:off x="5486400" y="3962400"/>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ight Arrow 21"/>
          <p:cNvSpPr/>
          <p:nvPr/>
        </p:nvSpPr>
        <p:spPr>
          <a:xfrm rot="10973941">
            <a:off x="4861067" y="3979831"/>
            <a:ext cx="581773" cy="149776"/>
          </a:xfrm>
          <a:prstGeom prst="rightArrow">
            <a:avLst/>
          </a:prstGeom>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ight Arrow 22"/>
          <p:cNvSpPr/>
          <p:nvPr/>
        </p:nvSpPr>
        <p:spPr>
          <a:xfrm rot="5400000">
            <a:off x="3642747" y="5196453"/>
            <a:ext cx="1574250" cy="172946"/>
          </a:xfrm>
          <a:prstGeom prst="rightArrow">
            <a:avLst/>
          </a:prstGeom>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Action Button: Home 23">
            <a:hlinkClick r:id="" action="ppaction://hlinkshowjump?jump=firstslide" highlightClick="1"/>
          </p:cNvPr>
          <p:cNvSpPr/>
          <p:nvPr/>
        </p:nvSpPr>
        <p:spPr>
          <a:xfrm>
            <a:off x="4390032" y="2309677"/>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ction Button: Home 24">
            <a:hlinkClick r:id="" action="ppaction://hlinkshowjump?jump=firstslide" highlightClick="1"/>
          </p:cNvPr>
          <p:cNvSpPr/>
          <p:nvPr/>
        </p:nvSpPr>
        <p:spPr>
          <a:xfrm>
            <a:off x="4337612" y="6106923"/>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Arrow 25"/>
          <p:cNvSpPr/>
          <p:nvPr/>
        </p:nvSpPr>
        <p:spPr>
          <a:xfrm rot="13057568">
            <a:off x="3035577" y="3513498"/>
            <a:ext cx="977119" cy="168116"/>
          </a:xfrm>
          <a:prstGeom prst="rightArrow">
            <a:avLst/>
          </a:prstGeom>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Action Button: Home 26">
            <a:hlinkClick r:id="" action="ppaction://hlinkshowjump?jump=firstslide" highlightClick="1"/>
          </p:cNvPr>
          <p:cNvSpPr/>
          <p:nvPr/>
        </p:nvSpPr>
        <p:spPr>
          <a:xfrm>
            <a:off x="2856791" y="3135394"/>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2876368" y="3551536"/>
            <a:ext cx="647768" cy="369332"/>
          </a:xfrm>
          <a:prstGeom prst="rect">
            <a:avLst/>
          </a:prstGeom>
          <a:noFill/>
        </p:spPr>
        <p:txBody>
          <a:bodyPr wrap="square" rtlCol="0">
            <a:spAutoFit/>
          </a:bodyPr>
          <a:lstStyle/>
          <a:p>
            <a:r>
              <a:rPr lang="en-US" dirty="0" smtClean="0"/>
              <a:t>DD</a:t>
            </a:r>
            <a:endParaRPr lang="en-US" dirty="0"/>
          </a:p>
        </p:txBody>
      </p:sp>
      <p:sp>
        <p:nvSpPr>
          <p:cNvPr id="29" name="TextBox 28"/>
          <p:cNvSpPr txBox="1"/>
          <p:nvPr/>
        </p:nvSpPr>
        <p:spPr>
          <a:xfrm rot="19011327">
            <a:off x="5608689" y="1204276"/>
            <a:ext cx="461665" cy="3437343"/>
          </a:xfrm>
          <a:prstGeom prst="rect">
            <a:avLst/>
          </a:prstGeom>
          <a:noFill/>
        </p:spPr>
        <p:txBody>
          <a:bodyPr vert="vert" wrap="square" rtlCol="0" anchor="t">
            <a:spAutoFit/>
          </a:bodyPr>
          <a:lstStyle/>
          <a:p>
            <a:r>
              <a:rPr lang="en-US" dirty="0" smtClean="0"/>
              <a:t>Area Farthest from the S/R capital  </a:t>
            </a:r>
            <a:endParaRPr lang="en-US" dirty="0"/>
          </a:p>
        </p:txBody>
      </p:sp>
      <p:sp>
        <p:nvSpPr>
          <p:cNvPr id="30" name="Title 1"/>
          <p:cNvSpPr txBox="1">
            <a:spLocks/>
          </p:cNvSpPr>
          <p:nvPr/>
        </p:nvSpPr>
        <p:spPr>
          <a:xfrm>
            <a:off x="152400" y="533401"/>
            <a:ext cx="8839200" cy="609600"/>
          </a:xfrm>
          <a:prstGeom prst="rect">
            <a:avLst/>
          </a:prstGeom>
        </p:spPr>
        <p:txBody>
          <a:bodyPr>
            <a:no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dirty="0" smtClean="0">
                <a:latin typeface="Arial" pitchFamily="34" charset="0"/>
                <a:cs typeface="Arial" pitchFamily="34" charset="0"/>
              </a:rPr>
              <a:t>Managed Cash Flow Architecture On State/Regional Level</a:t>
            </a:r>
            <a:endParaRPr lang="en-US" sz="2800" b="1" dirty="0">
              <a:latin typeface="Arial" pitchFamily="34" charset="0"/>
              <a:cs typeface="Arial" pitchFamily="34" charset="0"/>
            </a:endParaRPr>
          </a:p>
        </p:txBody>
      </p:sp>
      <p:sp>
        <p:nvSpPr>
          <p:cNvPr id="31" name="Action Button: Home 30">
            <a:hlinkClick r:id="" action="ppaction://hlinkshowjump?jump=firstslide" highlightClick="1"/>
          </p:cNvPr>
          <p:cNvSpPr/>
          <p:nvPr/>
        </p:nvSpPr>
        <p:spPr>
          <a:xfrm>
            <a:off x="2171457" y="4981011"/>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ight Arrow 31"/>
          <p:cNvSpPr/>
          <p:nvPr/>
        </p:nvSpPr>
        <p:spPr>
          <a:xfrm rot="20051472" flipV="1">
            <a:off x="2347512" y="4566246"/>
            <a:ext cx="1667916" cy="138539"/>
          </a:xfrm>
          <a:prstGeom prst="rightArrow">
            <a:avLst/>
          </a:prstGeom>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2177369" y="4495816"/>
            <a:ext cx="2141445" cy="338554"/>
          </a:xfrm>
          <a:prstGeom prst="rect">
            <a:avLst/>
          </a:prstGeom>
          <a:noFill/>
        </p:spPr>
        <p:txBody>
          <a:bodyPr wrap="square" rtlCol="0">
            <a:spAutoFit/>
          </a:bodyPr>
          <a:lstStyle/>
          <a:p>
            <a:r>
              <a:rPr lang="en-US" sz="1600" b="1" dirty="0" smtClean="0">
                <a:solidFill>
                  <a:srgbClr val="FF0000"/>
                </a:solidFill>
              </a:rPr>
              <a:t>  Reimbursement</a:t>
            </a:r>
            <a:endParaRPr lang="en-US" sz="1600" b="1" dirty="0">
              <a:solidFill>
                <a:srgbClr val="FF0000"/>
              </a:solidFill>
            </a:endParaRPr>
          </a:p>
        </p:txBody>
      </p:sp>
      <p:sp>
        <p:nvSpPr>
          <p:cNvPr id="34" name="TextBox 33"/>
          <p:cNvSpPr txBox="1"/>
          <p:nvPr/>
        </p:nvSpPr>
        <p:spPr>
          <a:xfrm>
            <a:off x="3362151" y="2685902"/>
            <a:ext cx="2141445" cy="338554"/>
          </a:xfrm>
          <a:prstGeom prst="rect">
            <a:avLst/>
          </a:prstGeom>
          <a:noFill/>
        </p:spPr>
        <p:txBody>
          <a:bodyPr wrap="square" rtlCol="0">
            <a:spAutoFit/>
          </a:bodyPr>
          <a:lstStyle/>
          <a:p>
            <a:r>
              <a:rPr lang="en-US" sz="1600" b="1" dirty="0" smtClean="0">
                <a:solidFill>
                  <a:srgbClr val="FF0000"/>
                </a:solidFill>
              </a:rPr>
              <a:t>  Reimbursement</a:t>
            </a:r>
            <a:endParaRPr lang="en-US" sz="1600" b="1" dirty="0">
              <a:solidFill>
                <a:srgbClr val="FF0000"/>
              </a:solidFill>
            </a:endParaRPr>
          </a:p>
        </p:txBody>
      </p:sp>
      <p:cxnSp>
        <p:nvCxnSpPr>
          <p:cNvPr id="36" name="Straight Connector 35"/>
          <p:cNvCxnSpPr/>
          <p:nvPr/>
        </p:nvCxnSpPr>
        <p:spPr>
          <a:xfrm>
            <a:off x="4495800" y="1485699"/>
            <a:ext cx="3487645" cy="2540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697237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229600" cy="4797594"/>
          </a:xfrm>
        </p:spPr>
        <p:txBody>
          <a:bodyPr/>
          <a:lstStyle/>
          <a:p>
            <a:pPr marL="514350" indent="-514350">
              <a:spcAft>
                <a:spcPts val="600"/>
              </a:spcAft>
              <a:buFont typeface="+mj-lt"/>
              <a:buAutoNum type="arabicPeriod"/>
            </a:pPr>
            <a:r>
              <a:rPr lang="en-US" b="1" dirty="0" smtClean="0">
                <a:latin typeface="Arial" panose="020B0604020202020204" pitchFamily="34" charset="0"/>
                <a:cs typeface="Arial" panose="020B0604020202020204" pitchFamily="34" charset="0"/>
              </a:rPr>
              <a:t>Activity included in the approved Workplan</a:t>
            </a:r>
          </a:p>
          <a:p>
            <a:pPr marL="514350" indent="-514350">
              <a:spcAft>
                <a:spcPts val="600"/>
              </a:spcAft>
              <a:buFont typeface="+mj-lt"/>
              <a:buAutoNum type="arabicPeriod"/>
            </a:pPr>
            <a:r>
              <a:rPr lang="en-US" b="1" dirty="0" smtClean="0">
                <a:latin typeface="Arial" panose="020B0604020202020204" pitchFamily="34" charset="0"/>
                <a:cs typeface="Arial" panose="020B0604020202020204" pitchFamily="34" charset="0"/>
              </a:rPr>
              <a:t>Claimed sums are within the approved Budget</a:t>
            </a:r>
          </a:p>
          <a:p>
            <a:pPr marL="514350" indent="-514350">
              <a:spcAft>
                <a:spcPts val="600"/>
              </a:spcAft>
              <a:buFont typeface="+mj-lt"/>
              <a:buAutoNum type="arabicPeriod"/>
            </a:pPr>
            <a:r>
              <a:rPr lang="en-US" b="1" dirty="0" smtClean="0">
                <a:latin typeface="Arial" panose="020B0604020202020204" pitchFamily="34" charset="0"/>
                <a:cs typeface="Arial" panose="020B0604020202020204" pitchFamily="34" charset="0"/>
              </a:rPr>
              <a:t>Claims submitted as per MCF-SOP</a:t>
            </a:r>
          </a:p>
          <a:p>
            <a:pPr marL="514350" indent="-514350">
              <a:spcAft>
                <a:spcPts val="600"/>
              </a:spcAft>
              <a:buFont typeface="+mj-lt"/>
              <a:buAutoNum type="arabicPeriod"/>
            </a:pPr>
            <a:r>
              <a:rPr lang="en-US" b="1" dirty="0" smtClean="0">
                <a:latin typeface="Arial" panose="020B0604020202020204" pitchFamily="34" charset="0"/>
                <a:cs typeface="Arial" panose="020B0604020202020204" pitchFamily="34" charset="0"/>
              </a:rPr>
              <a:t>Costs claimed are reasonable</a:t>
            </a:r>
          </a:p>
          <a:p>
            <a:pPr marL="514350" indent="-514350">
              <a:spcAft>
                <a:spcPts val="600"/>
              </a:spcAft>
              <a:buFont typeface="+mj-lt"/>
              <a:buAutoNum type="arabicPeriod"/>
            </a:pPr>
            <a:r>
              <a:rPr lang="en-US" b="1" dirty="0" smtClean="0">
                <a:latin typeface="Arial" panose="020B0604020202020204" pitchFamily="34" charset="0"/>
                <a:cs typeface="Arial" panose="020B0604020202020204" pitchFamily="34" charset="0"/>
              </a:rPr>
              <a:t>Expenditures claimed are true/real</a:t>
            </a:r>
          </a:p>
          <a:p>
            <a:pPr marL="514350" indent="-514350">
              <a:spcAft>
                <a:spcPts val="600"/>
              </a:spcAft>
              <a:buFont typeface="+mj-lt"/>
              <a:buAutoNum type="arabicPeriod"/>
            </a:pPr>
            <a:r>
              <a:rPr lang="en-US" b="1" dirty="0" smtClean="0">
                <a:latin typeface="Arial" panose="020B0604020202020204" pitchFamily="34" charset="0"/>
                <a:cs typeface="Arial" panose="020B0604020202020204" pitchFamily="34" charset="0"/>
              </a:rPr>
              <a:t>No Conflict of Interest</a:t>
            </a:r>
          </a:p>
          <a:p>
            <a:endParaRPr lang="en-US"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pPr>
              <a:defRPr/>
            </a:pPr>
            <a:fld id="{05BF83CD-C3F1-4EE1-B18F-EADFB44DB6B7}" type="slidenum">
              <a:rPr lang="en-US" smtClean="0"/>
              <a:pPr>
                <a:defRPr/>
              </a:pPr>
              <a:t>14</a:t>
            </a:fld>
            <a:endParaRPr lang="en-US"/>
          </a:p>
        </p:txBody>
      </p:sp>
      <p:sp>
        <p:nvSpPr>
          <p:cNvPr id="4" name="Rectangle 3"/>
          <p:cNvSpPr/>
          <p:nvPr/>
        </p:nvSpPr>
        <p:spPr>
          <a:xfrm>
            <a:off x="-76200" y="533400"/>
            <a:ext cx="9296400" cy="584775"/>
          </a:xfrm>
          <a:prstGeom prst="rect">
            <a:avLst/>
          </a:prstGeom>
        </p:spPr>
        <p:txBody>
          <a:bodyPr wrap="square">
            <a:spAutoFit/>
          </a:bodyPr>
          <a:lstStyle/>
          <a:p>
            <a:pPr lvl="0" algn="ctr" eaLnBrk="0" hangingPunct="0">
              <a:spcBef>
                <a:spcPct val="20000"/>
              </a:spcBef>
            </a:pPr>
            <a:r>
              <a:rPr lang="en-US" sz="3200" b="1" u="sng" dirty="0">
                <a:solidFill>
                  <a:prstClr val="black"/>
                </a:solidFill>
                <a:latin typeface="Arial" panose="020B0604020202020204" pitchFamily="34" charset="0"/>
                <a:cs typeface="Arial" panose="020B0604020202020204" pitchFamily="34" charset="0"/>
              </a:rPr>
              <a:t>Criteria for eligible </a:t>
            </a:r>
            <a:r>
              <a:rPr lang="en-US" sz="3200" b="1" u="sng" dirty="0" smtClean="0">
                <a:solidFill>
                  <a:prstClr val="black"/>
                </a:solidFill>
                <a:latin typeface="Arial" panose="020B0604020202020204" pitchFamily="34" charset="0"/>
                <a:cs typeface="Arial" panose="020B0604020202020204" pitchFamily="34" charset="0"/>
              </a:rPr>
              <a:t>budget expenditures/claims</a:t>
            </a:r>
            <a:endParaRPr lang="en-US" sz="3200" b="1" u="sng"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76203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15</a:t>
            </a:fld>
            <a:endParaRPr lang="en-US"/>
          </a:p>
        </p:txBody>
      </p:sp>
      <p:sp>
        <p:nvSpPr>
          <p:cNvPr id="14" name="Rectangle 13"/>
          <p:cNvSpPr/>
          <p:nvPr/>
        </p:nvSpPr>
        <p:spPr>
          <a:xfrm>
            <a:off x="152400" y="685800"/>
            <a:ext cx="8839200" cy="6186309"/>
          </a:xfrm>
          <a:prstGeom prst="rect">
            <a:avLst/>
          </a:prstGeom>
        </p:spPr>
        <p:txBody>
          <a:bodyPr wrap="square">
            <a:spAutoFit/>
          </a:bodyPr>
          <a:lstStyle/>
          <a:p>
            <a:pPr algn="ctr"/>
            <a:r>
              <a:rPr lang="en-US" sz="3600" b="1" u="sng" dirty="0" smtClean="0"/>
              <a:t>Achievements</a:t>
            </a:r>
            <a:endParaRPr lang="en-US" sz="3600" b="1" u="sng" dirty="0"/>
          </a:p>
          <a:p>
            <a:pPr algn="ctr"/>
            <a:r>
              <a:rPr lang="en-US" sz="2400" b="1" u="sng" dirty="0"/>
              <a:t>Management and Financial </a:t>
            </a:r>
            <a:r>
              <a:rPr lang="en-US" sz="2400" b="1" u="sng" dirty="0" smtClean="0"/>
              <a:t>Systems</a:t>
            </a:r>
            <a:r>
              <a:rPr lang="en-US" sz="2400" b="1" u="sng" dirty="0"/>
              <a:t>, Tools, Practices and Controls: </a:t>
            </a:r>
            <a:endParaRPr lang="en-US" sz="2400" b="1" u="sng" dirty="0" smtClean="0"/>
          </a:p>
          <a:p>
            <a:pPr algn="ctr"/>
            <a:endParaRPr lang="en-GB" sz="2400" dirty="0"/>
          </a:p>
          <a:p>
            <a:pPr marL="457200" lvl="0" indent="-457200">
              <a:buFont typeface="+mj-lt"/>
              <a:buAutoNum type="arabicPeriod"/>
            </a:pPr>
            <a:r>
              <a:rPr lang="en-GB" sz="2400" b="1" dirty="0" smtClean="0"/>
              <a:t>Quarterly </a:t>
            </a:r>
            <a:r>
              <a:rPr lang="en-GB" sz="2400" b="1" dirty="0"/>
              <a:t>workplans</a:t>
            </a:r>
            <a:r>
              <a:rPr lang="en-GB" sz="2400" dirty="0"/>
              <a:t> detailing each activity </a:t>
            </a:r>
            <a:r>
              <a:rPr lang="en-GB" sz="2400" dirty="0" smtClean="0"/>
              <a:t>(3-4,000 </a:t>
            </a:r>
            <a:r>
              <a:rPr lang="en-GB" sz="2400" dirty="0"/>
              <a:t>per quarter</a:t>
            </a:r>
            <a:r>
              <a:rPr lang="en-GB" sz="2400" dirty="0" smtClean="0"/>
              <a:t>!) </a:t>
            </a:r>
            <a:r>
              <a:rPr lang="en-GB" sz="2400" dirty="0" smtClean="0">
                <a:solidFill>
                  <a:schemeClr val="accent5">
                    <a:lumMod val="75000"/>
                  </a:schemeClr>
                </a:solidFill>
              </a:rPr>
              <a:t>developed by DOH (TMOs, Team-leaders, ROs) and approved by National Programme Manager</a:t>
            </a:r>
            <a:endParaRPr lang="en-GB" sz="2400" dirty="0">
              <a:solidFill>
                <a:schemeClr val="accent5">
                  <a:lumMod val="75000"/>
                </a:schemeClr>
              </a:solidFill>
            </a:endParaRPr>
          </a:p>
          <a:p>
            <a:pPr marL="457200" indent="-457200">
              <a:buFont typeface="+mj-lt"/>
              <a:buAutoNum type="arabicPeriod"/>
            </a:pPr>
            <a:r>
              <a:rPr lang="en-GB" sz="2400" b="1" dirty="0" smtClean="0"/>
              <a:t>Microlevel budgets</a:t>
            </a:r>
            <a:r>
              <a:rPr lang="en-GB" sz="2400" dirty="0" smtClean="0"/>
              <a:t> </a:t>
            </a:r>
            <a:r>
              <a:rPr lang="en-GB" sz="2400" dirty="0"/>
              <a:t>assigned </a:t>
            </a:r>
            <a:r>
              <a:rPr lang="en-GB" sz="2400" dirty="0" smtClean="0"/>
              <a:t>by </a:t>
            </a:r>
            <a:r>
              <a:rPr lang="en-GB" sz="2400" dirty="0" smtClean="0">
                <a:solidFill>
                  <a:schemeClr val="accent5">
                    <a:lumMod val="75000"/>
                  </a:schemeClr>
                </a:solidFill>
              </a:rPr>
              <a:t>National Programmes </a:t>
            </a:r>
            <a:r>
              <a:rPr lang="en-GB" sz="2400" dirty="0" smtClean="0"/>
              <a:t>to </a:t>
            </a:r>
            <a:r>
              <a:rPr lang="en-GB" sz="2400" dirty="0"/>
              <a:t>each and every of </a:t>
            </a:r>
            <a:r>
              <a:rPr lang="en-GB" sz="2400" dirty="0" smtClean="0"/>
              <a:t>these 3-4,000 activities, </a:t>
            </a:r>
            <a:r>
              <a:rPr lang="en-GB" sz="2400" dirty="0" smtClean="0">
                <a:solidFill>
                  <a:schemeClr val="accent5">
                    <a:lumMod val="75000"/>
                  </a:schemeClr>
                </a:solidFill>
              </a:rPr>
              <a:t>developed by DOH (TMOs, Team-leaders, ROs</a:t>
            </a:r>
            <a:r>
              <a:rPr lang="en-GB" sz="2400" dirty="0">
                <a:solidFill>
                  <a:schemeClr val="accent5">
                    <a:lumMod val="75000"/>
                  </a:schemeClr>
                </a:solidFill>
              </a:rPr>
              <a:t>) and approved by National Programme Manager</a:t>
            </a:r>
          </a:p>
          <a:p>
            <a:pPr marL="457200" lvl="0" indent="-457200">
              <a:buFont typeface="+mj-lt"/>
              <a:buAutoNum type="arabicPeriod"/>
            </a:pPr>
            <a:r>
              <a:rPr lang="en-GB" sz="2400" b="1" dirty="0" smtClean="0"/>
              <a:t>Defined </a:t>
            </a:r>
            <a:r>
              <a:rPr lang="en-GB" sz="2400" b="1" dirty="0"/>
              <a:t>management </a:t>
            </a:r>
            <a:r>
              <a:rPr lang="en-GB" sz="2400" b="1" dirty="0" smtClean="0"/>
              <a:t>systems </a:t>
            </a:r>
            <a:r>
              <a:rPr lang="en-GB" sz="2400" dirty="0" smtClean="0"/>
              <a:t>with </a:t>
            </a:r>
            <a:r>
              <a:rPr lang="en-GB" sz="2400" dirty="0"/>
              <a:t>delegation of authority to certify payments </a:t>
            </a:r>
            <a:r>
              <a:rPr lang="en-GB" sz="2400" dirty="0">
                <a:solidFill>
                  <a:schemeClr val="accent5">
                    <a:lumMod val="75000"/>
                  </a:schemeClr>
                </a:solidFill>
              </a:rPr>
              <a:t>in the National Programmes </a:t>
            </a:r>
            <a:r>
              <a:rPr lang="en-GB" sz="2400" dirty="0"/>
              <a:t>at all </a:t>
            </a:r>
            <a:r>
              <a:rPr lang="en-GB" sz="2400" dirty="0" smtClean="0"/>
              <a:t>levels</a:t>
            </a:r>
          </a:p>
          <a:p>
            <a:pPr marL="457200" indent="-457200">
              <a:buFont typeface="+mj-lt"/>
              <a:buAutoNum type="arabicPeriod"/>
            </a:pPr>
            <a:r>
              <a:rPr lang="en-GB" sz="2400" b="1" dirty="0" smtClean="0">
                <a:latin typeface="Arial" pitchFamily="34" charset="0"/>
                <a:cs typeface="Arial" pitchFamily="34" charset="0"/>
              </a:rPr>
              <a:t>SOPs</a:t>
            </a:r>
            <a:r>
              <a:rPr lang="en-GB" sz="2400" b="1" dirty="0" smtClean="0"/>
              <a:t> </a:t>
            </a:r>
            <a:r>
              <a:rPr lang="en-GB" sz="2400" dirty="0"/>
              <a:t>developed </a:t>
            </a:r>
            <a:r>
              <a:rPr lang="en-GB" sz="2400" dirty="0">
                <a:solidFill>
                  <a:schemeClr val="accent5">
                    <a:lumMod val="75000"/>
                  </a:schemeClr>
                </a:solidFill>
              </a:rPr>
              <a:t>with </a:t>
            </a:r>
            <a:r>
              <a:rPr lang="en-GB" sz="2400" dirty="0" smtClean="0">
                <a:solidFill>
                  <a:schemeClr val="accent5">
                    <a:lumMod val="75000"/>
                  </a:schemeClr>
                </a:solidFill>
              </a:rPr>
              <a:t>DOH </a:t>
            </a:r>
            <a:r>
              <a:rPr lang="en-GB" sz="2400" dirty="0"/>
              <a:t>to define procedural </a:t>
            </a:r>
            <a:r>
              <a:rPr lang="en-GB" sz="2400" dirty="0" smtClean="0"/>
              <a:t>standards, clear procedures and eligible claims - </a:t>
            </a:r>
            <a:r>
              <a:rPr lang="en-GB" sz="2400" b="1" dirty="0" smtClean="0"/>
              <a:t>Simple </a:t>
            </a:r>
            <a:r>
              <a:rPr lang="en-GB" sz="2400" b="1" dirty="0"/>
              <a:t>forms/tools </a:t>
            </a:r>
            <a:r>
              <a:rPr lang="en-GB" sz="2400" dirty="0"/>
              <a:t>developed </a:t>
            </a:r>
            <a:r>
              <a:rPr lang="en-GB" sz="2400" dirty="0">
                <a:solidFill>
                  <a:schemeClr val="accent5">
                    <a:lumMod val="75000"/>
                  </a:schemeClr>
                </a:solidFill>
              </a:rPr>
              <a:t>with DOH </a:t>
            </a:r>
            <a:r>
              <a:rPr lang="en-GB" sz="2400" dirty="0"/>
              <a:t>to make claims </a:t>
            </a:r>
          </a:p>
        </p:txBody>
      </p:sp>
    </p:spTree>
    <p:extLst>
      <p:ext uri="{BB962C8B-B14F-4D97-AF65-F5344CB8AC3E}">
        <p14:creationId xmlns:p14="http://schemas.microsoft.com/office/powerpoint/2010/main" val="33203033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16</a:t>
            </a:fld>
            <a:endParaRPr lang="en-US"/>
          </a:p>
        </p:txBody>
      </p:sp>
      <p:sp>
        <p:nvSpPr>
          <p:cNvPr id="14" name="Rectangle 13"/>
          <p:cNvSpPr/>
          <p:nvPr/>
        </p:nvSpPr>
        <p:spPr>
          <a:xfrm>
            <a:off x="152400" y="685800"/>
            <a:ext cx="8839200" cy="6047809"/>
          </a:xfrm>
          <a:prstGeom prst="rect">
            <a:avLst/>
          </a:prstGeom>
        </p:spPr>
        <p:txBody>
          <a:bodyPr wrap="square">
            <a:spAutoFit/>
          </a:bodyPr>
          <a:lstStyle/>
          <a:p>
            <a:pPr algn="ctr"/>
            <a:r>
              <a:rPr lang="en-US" sz="3600" b="1" u="sng" dirty="0" smtClean="0"/>
              <a:t>Achievements </a:t>
            </a:r>
            <a:endParaRPr lang="en-US" sz="3600" b="1" u="sng" dirty="0"/>
          </a:p>
          <a:p>
            <a:pPr algn="ctr"/>
            <a:r>
              <a:rPr lang="en-US" sz="2400" b="1" u="sng" dirty="0"/>
              <a:t>Management and Financial Systems, Tools, Practices and Controls: </a:t>
            </a:r>
            <a:r>
              <a:rPr lang="en-US" sz="2400" b="1" u="sng" dirty="0" smtClean="0"/>
              <a:t>(cont.): </a:t>
            </a:r>
          </a:p>
          <a:p>
            <a:pPr algn="ctr"/>
            <a:endParaRPr lang="en-US" sz="2400" b="1" u="sng" dirty="0" smtClean="0"/>
          </a:p>
          <a:p>
            <a:pPr marL="457200" lvl="0" indent="-457200">
              <a:spcAft>
                <a:spcPts val="600"/>
              </a:spcAft>
              <a:buFont typeface="+mj-lt"/>
              <a:buAutoNum type="arabicPeriod" startAt="5"/>
            </a:pPr>
            <a:r>
              <a:rPr lang="en-GB" sz="2400" b="1" dirty="0" smtClean="0"/>
              <a:t>Technical </a:t>
            </a:r>
            <a:r>
              <a:rPr lang="en-GB" sz="2400" b="1" dirty="0"/>
              <a:t>reports developed </a:t>
            </a:r>
            <a:r>
              <a:rPr lang="en-GB" sz="2400" dirty="0" smtClean="0">
                <a:solidFill>
                  <a:schemeClr val="accent5">
                    <a:lumMod val="75000"/>
                  </a:schemeClr>
                </a:solidFill>
              </a:rPr>
              <a:t>by TMOs/Team-leaders/ROs </a:t>
            </a:r>
            <a:r>
              <a:rPr lang="en-GB" sz="2400" dirty="0" smtClean="0"/>
              <a:t>for </a:t>
            </a:r>
            <a:r>
              <a:rPr lang="en-GB" sz="2400" dirty="0"/>
              <a:t>each and every </a:t>
            </a:r>
            <a:r>
              <a:rPr lang="en-GB" sz="2400" dirty="0" smtClean="0"/>
              <a:t>activity – strengthened and standardised reporting</a:t>
            </a:r>
          </a:p>
          <a:p>
            <a:pPr marL="457200" indent="-457200">
              <a:spcAft>
                <a:spcPts val="600"/>
              </a:spcAft>
              <a:buFont typeface="+mj-lt"/>
              <a:buAutoNum type="arabicPeriod" startAt="5"/>
            </a:pPr>
            <a:r>
              <a:rPr lang="en-GB" sz="2400" b="1" dirty="0"/>
              <a:t>Technical reports transferred</a:t>
            </a:r>
            <a:r>
              <a:rPr lang="en-GB" sz="2400" dirty="0"/>
              <a:t> to the DOH in the centre of </a:t>
            </a:r>
            <a:r>
              <a:rPr lang="en-GB" sz="2400" dirty="0">
                <a:solidFill>
                  <a:schemeClr val="accent5">
                    <a:lumMod val="75000"/>
                  </a:schemeClr>
                </a:solidFill>
              </a:rPr>
              <a:t>National Programmes</a:t>
            </a:r>
          </a:p>
          <a:p>
            <a:pPr marL="457200" indent="-457200">
              <a:spcAft>
                <a:spcPts val="600"/>
              </a:spcAft>
              <a:buFont typeface="+mj-lt"/>
              <a:buAutoNum type="arabicPeriod" startAt="5"/>
            </a:pPr>
            <a:r>
              <a:rPr lang="en-GB" sz="2400" b="1" dirty="0" smtClean="0"/>
              <a:t>Two Field </a:t>
            </a:r>
            <a:r>
              <a:rPr lang="en-GB" sz="2400" b="1" dirty="0"/>
              <a:t>Finance Assistants </a:t>
            </a:r>
            <a:r>
              <a:rPr lang="en-GB" sz="2400" b="1" dirty="0" smtClean="0"/>
              <a:t>are located </a:t>
            </a:r>
            <a:r>
              <a:rPr lang="en-GB" sz="2400" b="1" dirty="0"/>
              <a:t>in each State and Regional </a:t>
            </a:r>
            <a:r>
              <a:rPr lang="en-GB" sz="2400" b="1" dirty="0" smtClean="0"/>
              <a:t>Centre, </a:t>
            </a:r>
            <a:r>
              <a:rPr lang="en-GB" sz="2400" dirty="0" smtClean="0"/>
              <a:t>supporting implementation and capacity building</a:t>
            </a:r>
          </a:p>
          <a:p>
            <a:pPr marL="457200" indent="-457200">
              <a:spcAft>
                <a:spcPts val="600"/>
              </a:spcAft>
              <a:buFont typeface="+mj-lt"/>
              <a:buAutoNum type="arabicPeriod" startAt="5"/>
            </a:pPr>
            <a:r>
              <a:rPr lang="en-US" sz="2400" b="1" dirty="0" smtClean="0"/>
              <a:t>Expenditure reports consolidated monthly </a:t>
            </a:r>
            <a:r>
              <a:rPr lang="en-US" sz="2400" dirty="0" smtClean="0"/>
              <a:t>for management decisions, work planning and </a:t>
            </a:r>
            <a:r>
              <a:rPr lang="en-US" sz="2400" dirty="0" smtClean="0">
                <a:solidFill>
                  <a:schemeClr val="accent5">
                    <a:lumMod val="75000"/>
                  </a:schemeClr>
                </a:solidFill>
              </a:rPr>
              <a:t>transferred to DOH in NPT and at the S/R level</a:t>
            </a:r>
            <a:endParaRPr lang="en-GB" sz="2400" dirty="0" smtClean="0">
              <a:solidFill>
                <a:schemeClr val="accent5">
                  <a:lumMod val="75000"/>
                </a:schemeClr>
              </a:solidFill>
            </a:endParaRPr>
          </a:p>
        </p:txBody>
      </p:sp>
    </p:spTree>
    <p:extLst>
      <p:ext uri="{BB962C8B-B14F-4D97-AF65-F5344CB8AC3E}">
        <p14:creationId xmlns:p14="http://schemas.microsoft.com/office/powerpoint/2010/main" val="15737012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17</a:t>
            </a:fld>
            <a:endParaRPr lang="en-US"/>
          </a:p>
        </p:txBody>
      </p:sp>
      <p:sp>
        <p:nvSpPr>
          <p:cNvPr id="3" name="Rectangle 2"/>
          <p:cNvSpPr/>
          <p:nvPr/>
        </p:nvSpPr>
        <p:spPr>
          <a:xfrm>
            <a:off x="381000" y="685800"/>
            <a:ext cx="8382000" cy="5539978"/>
          </a:xfrm>
          <a:prstGeom prst="rect">
            <a:avLst/>
          </a:prstGeom>
        </p:spPr>
        <p:txBody>
          <a:bodyPr wrap="square">
            <a:spAutoFit/>
          </a:bodyPr>
          <a:lstStyle/>
          <a:p>
            <a:pPr algn="ctr"/>
            <a:r>
              <a:rPr lang="en-US" sz="2400" b="1" u="sng" dirty="0" smtClean="0"/>
              <a:t>Advance financing versus post facto cash payments (1)</a:t>
            </a:r>
          </a:p>
          <a:p>
            <a:endParaRPr lang="en-US" sz="2200" b="1" dirty="0"/>
          </a:p>
          <a:p>
            <a:r>
              <a:rPr lang="en-US" sz="2200" b="1" dirty="0" smtClean="0"/>
              <a:t>Cash to be given in advance </a:t>
            </a:r>
            <a:r>
              <a:rPr lang="en-US" sz="2200" dirty="0" smtClean="0"/>
              <a:t>requires the same financial controls as reimbursements.</a:t>
            </a:r>
          </a:p>
          <a:p>
            <a:endParaRPr lang="en-US" sz="2200" dirty="0"/>
          </a:p>
          <a:p>
            <a:r>
              <a:rPr lang="en-US" sz="2200" b="1" dirty="0" smtClean="0"/>
              <a:t>Financial management </a:t>
            </a:r>
            <a:r>
              <a:rPr lang="en-US" sz="2200" dirty="0" smtClean="0"/>
              <a:t>must be even more prudent if advances are paid. </a:t>
            </a:r>
            <a:r>
              <a:rPr lang="en-US" sz="2200" b="1" dirty="0" smtClean="0"/>
              <a:t>Supporting documentation retained and periodically reviewed are the same</a:t>
            </a:r>
            <a:r>
              <a:rPr lang="en-US" sz="2200" dirty="0" smtClean="0"/>
              <a:t> if payments are made through reimbursements or through advances. FFA function for providing controls is inherent to any public sector management system.</a:t>
            </a:r>
          </a:p>
          <a:p>
            <a:endParaRPr lang="en-US" sz="2200" dirty="0"/>
          </a:p>
          <a:p>
            <a:r>
              <a:rPr lang="en-US" sz="2200" dirty="0" smtClean="0"/>
              <a:t>Thus the work done through reimbursement now  to strengthen management systems: workplanning, budgeting, implementation management, reporting and financial management, is key towards building robust management systems for the future that would allow advance financing.</a:t>
            </a:r>
          </a:p>
        </p:txBody>
      </p:sp>
    </p:spTree>
    <p:extLst>
      <p:ext uri="{BB962C8B-B14F-4D97-AF65-F5344CB8AC3E}">
        <p14:creationId xmlns:p14="http://schemas.microsoft.com/office/powerpoint/2010/main" val="34922819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18</a:t>
            </a:fld>
            <a:endParaRPr lang="en-US" dirty="0"/>
          </a:p>
        </p:txBody>
      </p:sp>
      <p:sp>
        <p:nvSpPr>
          <p:cNvPr id="3" name="Rectangle 2"/>
          <p:cNvSpPr/>
          <p:nvPr/>
        </p:nvSpPr>
        <p:spPr>
          <a:xfrm>
            <a:off x="381000" y="685800"/>
            <a:ext cx="8382000" cy="5909310"/>
          </a:xfrm>
          <a:prstGeom prst="rect">
            <a:avLst/>
          </a:prstGeom>
        </p:spPr>
        <p:txBody>
          <a:bodyPr wrap="square">
            <a:spAutoFit/>
          </a:bodyPr>
          <a:lstStyle/>
          <a:p>
            <a:pPr algn="ctr"/>
            <a:r>
              <a:rPr lang="en-US" sz="2400" b="1" u="sng" dirty="0"/>
              <a:t>Advance financing versus post facto cash payments </a:t>
            </a:r>
            <a:r>
              <a:rPr lang="en-US" sz="2400" b="1" u="sng" dirty="0" smtClean="0"/>
              <a:t>(2)</a:t>
            </a:r>
            <a:endParaRPr lang="en-US" sz="2400" b="1" u="sng" dirty="0"/>
          </a:p>
          <a:p>
            <a:pPr algn="ctr"/>
            <a:endParaRPr lang="en-US" sz="2400" dirty="0" smtClean="0"/>
          </a:p>
          <a:p>
            <a:r>
              <a:rPr lang="en-US" sz="2200" dirty="0" smtClean="0"/>
              <a:t>Any such system has </a:t>
            </a:r>
            <a:r>
              <a:rPr lang="en-US" sz="2200" b="1" dirty="0" smtClean="0"/>
              <a:t>three types of controls</a:t>
            </a:r>
            <a:r>
              <a:rPr lang="en-US" sz="2200" dirty="0" smtClean="0"/>
              <a:t>: preventive, detective and corrective measures.</a:t>
            </a:r>
            <a:endParaRPr lang="en-US" sz="2200" dirty="0"/>
          </a:p>
          <a:p>
            <a:pPr algn="ctr"/>
            <a:endParaRPr lang="en-US" sz="2200" dirty="0"/>
          </a:p>
          <a:p>
            <a:r>
              <a:rPr lang="en-US" sz="2200" b="1" dirty="0" smtClean="0"/>
              <a:t>Corrective measures are last resource only if the other two failed</a:t>
            </a:r>
            <a:r>
              <a:rPr lang="en-US" sz="2200" dirty="0" smtClean="0"/>
              <a:t>. These need to work now already to demonstrate that the system works. </a:t>
            </a:r>
          </a:p>
          <a:p>
            <a:endParaRPr lang="en-US" sz="2200" dirty="0"/>
          </a:p>
          <a:p>
            <a:r>
              <a:rPr lang="en-US" sz="2200" dirty="0" smtClean="0"/>
              <a:t>For advances in the future, it is ever more paramount that financial management capacity is robust and </a:t>
            </a:r>
            <a:r>
              <a:rPr lang="en-US" sz="2200" b="1" dirty="0" smtClean="0"/>
              <a:t>all supporting financial documentation stands the test of highest scrutiny </a:t>
            </a:r>
            <a:r>
              <a:rPr lang="en-US" sz="2200" dirty="0" smtClean="0"/>
              <a:t>and </a:t>
            </a:r>
            <a:r>
              <a:rPr lang="en-US" sz="2200" b="1" dirty="0" smtClean="0"/>
              <a:t>corrections are possible to make in the system </a:t>
            </a:r>
            <a:r>
              <a:rPr lang="en-US" sz="2200" dirty="0" smtClean="0"/>
              <a:t>(worst case scenario if ineligible claims are paid to pay the money back).</a:t>
            </a:r>
          </a:p>
          <a:p>
            <a:endParaRPr lang="en-US" sz="2200" dirty="0"/>
          </a:p>
          <a:p>
            <a:r>
              <a:rPr lang="en-US" sz="2200" dirty="0" smtClean="0"/>
              <a:t>The </a:t>
            </a:r>
            <a:r>
              <a:rPr lang="en-US" sz="2200" b="1" dirty="0" smtClean="0"/>
              <a:t>principles of Financial Management is the same </a:t>
            </a:r>
            <a:r>
              <a:rPr lang="en-US" sz="2200" dirty="0" smtClean="0"/>
              <a:t>irrespective how cash is provided!</a:t>
            </a:r>
          </a:p>
        </p:txBody>
      </p:sp>
    </p:spTree>
    <p:extLst>
      <p:ext uri="{BB962C8B-B14F-4D97-AF65-F5344CB8AC3E}">
        <p14:creationId xmlns:p14="http://schemas.microsoft.com/office/powerpoint/2010/main" val="23115413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209800" y="2895600"/>
            <a:ext cx="4711700" cy="1015663"/>
          </a:xfrm>
          <a:prstGeom prst="rect">
            <a:avLst/>
          </a:prstGeom>
        </p:spPr>
        <p:txBody>
          <a:bodyPr wrap="square">
            <a:spAutoFit/>
          </a:bodyPr>
          <a:lstStyle/>
          <a:p>
            <a:pPr algn="ctr">
              <a:spcAft>
                <a:spcPts val="0"/>
              </a:spcAft>
              <a:defRPr sz="2400" b="1" i="0" u="none" strike="noStrike" kern="1200" baseline="0">
                <a:solidFill>
                  <a:prstClr val="black"/>
                </a:solidFill>
                <a:latin typeface="+mn-lt"/>
                <a:ea typeface="+mn-ea"/>
                <a:cs typeface="+mn-cs"/>
              </a:defRPr>
            </a:pPr>
            <a:r>
              <a:rPr lang="en-US" sz="6000" b="1" dirty="0" smtClean="0">
                <a:solidFill>
                  <a:prstClr val="black"/>
                </a:solidFill>
                <a:latin typeface="Arial" pitchFamily="34" charset="0"/>
                <a:cs typeface="Arial" pitchFamily="34" charset="0"/>
              </a:rPr>
              <a:t>Thank You</a:t>
            </a:r>
            <a:endParaRPr lang="en-US" sz="4400" b="1" dirty="0" smtClean="0">
              <a:solidFill>
                <a:prstClr val="black"/>
              </a:solidFill>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19</a:t>
            </a:fld>
            <a:endParaRPr lang="en-US"/>
          </a:p>
        </p:txBody>
      </p:sp>
    </p:spTree>
    <p:extLst>
      <p:ext uri="{BB962C8B-B14F-4D97-AF65-F5344CB8AC3E}">
        <p14:creationId xmlns:p14="http://schemas.microsoft.com/office/powerpoint/2010/main" val="10331914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2</a:t>
            </a:fld>
            <a:endParaRPr lang="en-US"/>
          </a:p>
        </p:txBody>
      </p:sp>
      <p:sp>
        <p:nvSpPr>
          <p:cNvPr id="14" name="Rectangle 13"/>
          <p:cNvSpPr/>
          <p:nvPr/>
        </p:nvSpPr>
        <p:spPr>
          <a:xfrm>
            <a:off x="152400" y="685800"/>
            <a:ext cx="8839200" cy="6617196"/>
          </a:xfrm>
          <a:prstGeom prst="rect">
            <a:avLst/>
          </a:prstGeom>
        </p:spPr>
        <p:txBody>
          <a:bodyPr wrap="square">
            <a:spAutoFit/>
          </a:bodyPr>
          <a:lstStyle/>
          <a:p>
            <a:pPr algn="ctr">
              <a:spcAft>
                <a:spcPts val="0"/>
              </a:spcAft>
              <a:defRPr sz="2400" b="1" i="0" u="none" strike="noStrike" kern="1200" baseline="0">
                <a:solidFill>
                  <a:prstClr val="black"/>
                </a:solidFill>
                <a:latin typeface="+mn-lt"/>
                <a:ea typeface="+mn-ea"/>
                <a:cs typeface="+mn-cs"/>
              </a:defRPr>
            </a:pPr>
            <a:endParaRPr lang="en-US" sz="3200" b="1" dirty="0" smtClean="0">
              <a:solidFill>
                <a:prstClr val="black"/>
              </a:solidFill>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r>
              <a:rPr lang="en-US" sz="3200" b="1" dirty="0" smtClean="0">
                <a:latin typeface="Arial" pitchFamily="34" charset="0"/>
                <a:cs typeface="Arial" pitchFamily="34" charset="0"/>
              </a:rPr>
              <a:t>Health System Strengthening Lessons </a:t>
            </a:r>
            <a:r>
              <a:rPr lang="en-US" sz="3200" b="1" dirty="0">
                <a:latin typeface="Arial" pitchFamily="34" charset="0"/>
                <a:cs typeface="Arial" pitchFamily="34" charset="0"/>
              </a:rPr>
              <a:t>Learnt in the GF </a:t>
            </a:r>
            <a:r>
              <a:rPr lang="en-US" sz="3200" b="1" dirty="0" smtClean="0">
                <a:latin typeface="Arial" pitchFamily="34" charset="0"/>
                <a:cs typeface="Arial" pitchFamily="34" charset="0"/>
              </a:rPr>
              <a:t>Implementation</a:t>
            </a:r>
            <a:endParaRPr lang="en-US" sz="3200" b="1" dirty="0">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endParaRPr lang="en-US" sz="3200" b="1" dirty="0" smtClean="0">
              <a:solidFill>
                <a:srgbClr val="FF0000"/>
              </a:solidFill>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r>
              <a:rPr lang="en-US" sz="3200" b="1" dirty="0">
                <a:solidFill>
                  <a:prstClr val="black"/>
                </a:solidFill>
                <a:latin typeface="Arial" pitchFamily="34" charset="0"/>
                <a:cs typeface="Arial" pitchFamily="34" charset="0"/>
              </a:rPr>
              <a:t>Capacity </a:t>
            </a:r>
            <a:r>
              <a:rPr lang="en-US" sz="3200" b="1" dirty="0" smtClean="0">
                <a:solidFill>
                  <a:prstClr val="black"/>
                </a:solidFill>
                <a:latin typeface="Arial" pitchFamily="34" charset="0"/>
                <a:cs typeface="Arial" pitchFamily="34" charset="0"/>
              </a:rPr>
              <a:t>Building </a:t>
            </a:r>
            <a:r>
              <a:rPr lang="en-US" sz="3200" b="1" dirty="0">
                <a:solidFill>
                  <a:prstClr val="black"/>
                </a:solidFill>
                <a:latin typeface="Arial" pitchFamily="34" charset="0"/>
                <a:cs typeface="Arial" pitchFamily="34" charset="0"/>
              </a:rPr>
              <a:t>on Regional and Township </a:t>
            </a:r>
            <a:r>
              <a:rPr lang="en-US" sz="3200" b="1" dirty="0" smtClean="0">
                <a:solidFill>
                  <a:prstClr val="black"/>
                </a:solidFill>
                <a:latin typeface="Arial" pitchFamily="34" charset="0"/>
                <a:cs typeface="Arial" pitchFamily="34" charset="0"/>
              </a:rPr>
              <a:t>Level: </a:t>
            </a:r>
            <a:r>
              <a:rPr lang="en-US" sz="3200" b="1" dirty="0" smtClean="0">
                <a:solidFill>
                  <a:schemeClr val="accent5">
                    <a:lumMod val="75000"/>
                  </a:schemeClr>
                </a:solidFill>
                <a:latin typeface="Arial" pitchFamily="34" charset="0"/>
                <a:cs typeface="Arial" pitchFamily="34" charset="0"/>
              </a:rPr>
              <a:t>Managed Cash Flow Mechanism</a:t>
            </a:r>
          </a:p>
          <a:p>
            <a:pPr algn="ctr">
              <a:spcAft>
                <a:spcPts val="0"/>
              </a:spcAft>
              <a:defRPr sz="2400" b="1" i="0" u="none" strike="noStrike" kern="1200" baseline="0">
                <a:solidFill>
                  <a:prstClr val="black"/>
                </a:solidFill>
                <a:latin typeface="+mn-lt"/>
                <a:ea typeface="+mn-ea"/>
                <a:cs typeface="+mn-cs"/>
              </a:defRPr>
            </a:pPr>
            <a:endParaRPr lang="en-US" sz="3200" b="1" dirty="0">
              <a:solidFill>
                <a:prstClr val="black"/>
              </a:solidFill>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r>
              <a:rPr lang="en-US" sz="3200" b="1" i="1" dirty="0" smtClean="0">
                <a:solidFill>
                  <a:prstClr val="black"/>
                </a:solidFill>
                <a:latin typeface="Arial" pitchFamily="34" charset="0"/>
                <a:cs typeface="Arial" pitchFamily="34" charset="0"/>
              </a:rPr>
              <a:t>A policy instrument that builds and strengthens robust management capacities, systems and financial controls </a:t>
            </a:r>
            <a:r>
              <a:rPr lang="en-US" sz="3200" b="1" i="1" dirty="0" smtClean="0">
                <a:solidFill>
                  <a:schemeClr val="accent5">
                    <a:lumMod val="75000"/>
                  </a:schemeClr>
                </a:solidFill>
                <a:latin typeface="Arial" pitchFamily="34" charset="0"/>
                <a:cs typeface="Arial" pitchFamily="34" charset="0"/>
              </a:rPr>
              <a:t>in the public sector</a:t>
            </a:r>
          </a:p>
          <a:p>
            <a:pPr algn="ctr">
              <a:spcAft>
                <a:spcPts val="0"/>
              </a:spcAft>
              <a:defRPr sz="2400" b="1" i="0" u="none" strike="noStrike" kern="1200" baseline="0">
                <a:solidFill>
                  <a:prstClr val="black"/>
                </a:solidFill>
                <a:latin typeface="+mn-lt"/>
                <a:ea typeface="+mn-ea"/>
                <a:cs typeface="+mn-cs"/>
              </a:defRPr>
            </a:pPr>
            <a:endParaRPr lang="en-US" sz="2000" b="1" dirty="0" smtClean="0">
              <a:solidFill>
                <a:prstClr val="black"/>
              </a:solidFill>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endParaRPr lang="en-US" sz="2000" b="1"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16915441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3</a:t>
            </a:fld>
            <a:endParaRPr lang="en-US"/>
          </a:p>
        </p:txBody>
      </p:sp>
      <p:sp>
        <p:nvSpPr>
          <p:cNvPr id="14" name="Rectangle 13"/>
          <p:cNvSpPr/>
          <p:nvPr/>
        </p:nvSpPr>
        <p:spPr>
          <a:xfrm>
            <a:off x="152400" y="685800"/>
            <a:ext cx="8839200" cy="6740307"/>
          </a:xfrm>
          <a:prstGeom prst="rect">
            <a:avLst/>
          </a:prstGeom>
        </p:spPr>
        <p:txBody>
          <a:bodyPr wrap="square">
            <a:spAutoFit/>
          </a:bodyPr>
          <a:lstStyle/>
          <a:p>
            <a:pPr algn="ctr"/>
            <a:r>
              <a:rPr lang="en-US" sz="2800" b="1" u="sng" dirty="0" smtClean="0">
                <a:latin typeface="Arial" pitchFamily="34" charset="0"/>
                <a:cs typeface="Arial" pitchFamily="34" charset="0"/>
              </a:rPr>
              <a:t>Key </a:t>
            </a:r>
            <a:r>
              <a:rPr lang="en-US" sz="2800" b="1" u="sng" dirty="0">
                <a:latin typeface="Arial" pitchFamily="34" charset="0"/>
                <a:cs typeface="Arial" pitchFamily="34" charset="0"/>
              </a:rPr>
              <a:t>is </a:t>
            </a:r>
            <a:r>
              <a:rPr lang="en-US" sz="2800" b="1" u="sng" dirty="0">
                <a:solidFill>
                  <a:schemeClr val="accent5">
                    <a:lumMod val="75000"/>
                  </a:schemeClr>
                </a:solidFill>
                <a:latin typeface="Arial" pitchFamily="34" charset="0"/>
                <a:cs typeface="Arial" pitchFamily="34" charset="0"/>
              </a:rPr>
              <a:t>to know what activities </a:t>
            </a:r>
            <a:r>
              <a:rPr lang="en-US" sz="2800" b="1" u="sng" dirty="0">
                <a:latin typeface="Arial" pitchFamily="34" charset="0"/>
                <a:cs typeface="Arial" pitchFamily="34" charset="0"/>
              </a:rPr>
              <a:t>are planned, when and where with what budget exactly for </a:t>
            </a:r>
            <a:r>
              <a:rPr lang="en-US" sz="2800" b="1" u="sng" dirty="0" smtClean="0">
                <a:latin typeface="Arial" pitchFamily="34" charset="0"/>
                <a:cs typeface="Arial" pitchFamily="34" charset="0"/>
              </a:rPr>
              <a:t>each</a:t>
            </a:r>
            <a:endParaRPr lang="en-GB" sz="2800" dirty="0">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endParaRPr lang="en-US" sz="2400" b="1" dirty="0" smtClean="0">
              <a:solidFill>
                <a:prstClr val="black"/>
              </a:solidFill>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r>
              <a:rPr lang="en-US" sz="3200" b="1" dirty="0" smtClean="0">
                <a:solidFill>
                  <a:prstClr val="black"/>
                </a:solidFill>
                <a:latin typeface="Arial" pitchFamily="34" charset="0"/>
                <a:cs typeface="Arial" pitchFamily="34" charset="0"/>
              </a:rPr>
              <a:t>3,000 – 4,000 activities per quarter in 330 Townships (5-40 activities per Tsp!):</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b="1" dirty="0" smtClean="0">
                <a:solidFill>
                  <a:prstClr val="black"/>
                </a:solidFill>
                <a:latin typeface="Arial" pitchFamily="34" charset="0"/>
                <a:cs typeface="Arial" pitchFamily="34" charset="0"/>
              </a:rPr>
              <a:t>Trainings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b="1" dirty="0" smtClean="0">
                <a:solidFill>
                  <a:prstClr val="black"/>
                </a:solidFill>
                <a:latin typeface="Arial" pitchFamily="34" charset="0"/>
                <a:cs typeface="Arial" pitchFamily="34" charset="0"/>
              </a:rPr>
              <a:t>M&amp;E/Supervisory visits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b="1" dirty="0" smtClean="0">
                <a:solidFill>
                  <a:prstClr val="black"/>
                </a:solidFill>
                <a:latin typeface="Arial" pitchFamily="34" charset="0"/>
                <a:cs typeface="Arial" pitchFamily="34" charset="0"/>
              </a:rPr>
              <a:t>Transport of patients, diagnostic samples, drugs, commodities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b="1" dirty="0" smtClean="0">
                <a:solidFill>
                  <a:prstClr val="black"/>
                </a:solidFill>
                <a:latin typeface="Arial" pitchFamily="34" charset="0"/>
                <a:cs typeface="Arial" pitchFamily="34" charset="0"/>
              </a:rPr>
              <a:t>Surveys/studies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b="1" dirty="0" smtClean="0">
                <a:solidFill>
                  <a:prstClr val="black"/>
                </a:solidFill>
                <a:latin typeface="Arial" pitchFamily="34" charset="0"/>
                <a:cs typeface="Arial" pitchFamily="34" charset="0"/>
              </a:rPr>
              <a:t>Diagnostic support costs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b="1" dirty="0" smtClean="0">
                <a:solidFill>
                  <a:prstClr val="black"/>
                </a:solidFill>
                <a:latin typeface="Arial" pitchFamily="34" charset="0"/>
                <a:cs typeface="Arial" pitchFamily="34" charset="0"/>
              </a:rPr>
              <a:t>Living support costs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b="1" dirty="0" smtClean="0">
                <a:solidFill>
                  <a:prstClr val="black"/>
                </a:solidFill>
                <a:latin typeface="Arial" pitchFamily="34" charset="0"/>
                <a:cs typeface="Arial" pitchFamily="34" charset="0"/>
              </a:rPr>
              <a:t>Patient follow up / tracing</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b="1" dirty="0" smtClean="0">
                <a:solidFill>
                  <a:prstClr val="black"/>
                </a:solidFill>
                <a:latin typeface="Arial" pitchFamily="34" charset="0"/>
                <a:cs typeface="Arial" pitchFamily="34" charset="0"/>
              </a:rPr>
              <a:t>Review meetings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b="1" dirty="0" smtClean="0">
                <a:solidFill>
                  <a:prstClr val="black"/>
                </a:solidFill>
                <a:latin typeface="Arial" pitchFamily="34" charset="0"/>
                <a:cs typeface="Arial" pitchFamily="34" charset="0"/>
              </a:rPr>
              <a:t>Printing</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b="1" dirty="0" smtClean="0">
                <a:solidFill>
                  <a:prstClr val="black"/>
                </a:solidFill>
                <a:latin typeface="Arial" pitchFamily="34" charset="0"/>
                <a:cs typeface="Arial" pitchFamily="34" charset="0"/>
              </a:rPr>
              <a:t>Care packages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b="1" dirty="0" smtClean="0">
                <a:solidFill>
                  <a:prstClr val="black"/>
                </a:solidFill>
                <a:latin typeface="Arial" pitchFamily="34" charset="0"/>
                <a:cs typeface="Arial" pitchFamily="34" charset="0"/>
              </a:rPr>
              <a:t>Repair/maintenance</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b="1" dirty="0" smtClean="0">
                <a:solidFill>
                  <a:prstClr val="black"/>
                </a:solidFill>
                <a:latin typeface="Arial" pitchFamily="34" charset="0"/>
                <a:cs typeface="Arial" pitchFamily="34" charset="0"/>
              </a:rPr>
              <a:t>Volunteer incentives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endParaRPr lang="en-US" sz="2000" b="1" dirty="0" smtClean="0">
              <a:solidFill>
                <a:prstClr val="black"/>
              </a:solidFill>
              <a:latin typeface="Arial" pitchFamily="34" charset="0"/>
              <a:cs typeface="Arial" pitchFamily="34" charset="0"/>
            </a:endParaRP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endParaRPr lang="en-US" sz="2000" b="1" dirty="0" smtClean="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33203033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2547158" y="6324600"/>
            <a:ext cx="3760574" cy="338554"/>
          </a:xfrm>
          <a:prstGeom prst="rect">
            <a:avLst/>
          </a:prstGeom>
          <a:noFill/>
        </p:spPr>
        <p:txBody>
          <a:bodyPr wrap="square" rtlCol="0">
            <a:spAutoFit/>
          </a:bodyPr>
          <a:lstStyle/>
          <a:p>
            <a:pPr algn="ctr"/>
            <a:r>
              <a:rPr lang="en-US" sz="1600" b="1" dirty="0" smtClean="0">
                <a:solidFill>
                  <a:srgbClr val="FF0000"/>
                </a:solidFill>
              </a:rPr>
              <a:t>  </a:t>
            </a:r>
            <a:r>
              <a:rPr lang="en-US" sz="1600" b="1" dirty="0" smtClean="0"/>
              <a:t>Townships</a:t>
            </a:r>
            <a:endParaRPr lang="en-US" sz="1600" b="1" dirty="0"/>
          </a:p>
        </p:txBody>
      </p:sp>
      <p:sp>
        <p:nvSpPr>
          <p:cNvPr id="30" name="Title 1"/>
          <p:cNvSpPr txBox="1">
            <a:spLocks/>
          </p:cNvSpPr>
          <p:nvPr/>
        </p:nvSpPr>
        <p:spPr>
          <a:xfrm>
            <a:off x="152400" y="533401"/>
            <a:ext cx="8839200" cy="609600"/>
          </a:xfrm>
          <a:prstGeom prst="rect">
            <a:avLst/>
          </a:prstGeom>
        </p:spPr>
        <p:txBody>
          <a:bodyPr>
            <a:no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dirty="0" smtClean="0">
                <a:latin typeface="Arial" pitchFamily="34" charset="0"/>
                <a:cs typeface="Arial" pitchFamily="34" charset="0"/>
              </a:rPr>
              <a:t>Flow of Planning and Flow of Controls and Funds on State/Regional/Township Level</a:t>
            </a:r>
            <a:endParaRPr lang="en-US" sz="2800" b="1" dirty="0">
              <a:latin typeface="Arial" pitchFamily="34" charset="0"/>
              <a:cs typeface="Arial" pitchFamily="34" charset="0"/>
            </a:endParaRPr>
          </a:p>
        </p:txBody>
      </p:sp>
      <p:sp>
        <p:nvSpPr>
          <p:cNvPr id="205" name="Rectangle 204"/>
          <p:cNvSpPr/>
          <p:nvPr/>
        </p:nvSpPr>
        <p:spPr>
          <a:xfrm>
            <a:off x="152400" y="685800"/>
            <a:ext cx="8839200" cy="1200329"/>
          </a:xfrm>
          <a:prstGeom prst="rect">
            <a:avLst/>
          </a:prstGeom>
        </p:spPr>
        <p:txBody>
          <a:bodyPr wrap="square">
            <a:spAutoFit/>
          </a:bodyPr>
          <a:lstStyle/>
          <a:p>
            <a:pPr algn="ctr">
              <a:spcAft>
                <a:spcPts val="0"/>
              </a:spcAft>
              <a:defRPr sz="2400" b="1" i="0" u="none" strike="noStrike" kern="1200" baseline="0">
                <a:solidFill>
                  <a:prstClr val="black"/>
                </a:solidFill>
                <a:latin typeface="+mn-lt"/>
                <a:ea typeface="+mn-ea"/>
                <a:cs typeface="+mn-cs"/>
              </a:defRPr>
            </a:pPr>
            <a:endParaRPr lang="en-US" sz="3200" b="1" dirty="0" smtClean="0">
              <a:solidFill>
                <a:prstClr val="black"/>
              </a:solidFill>
              <a:latin typeface="Book Antiqua" pitchFamily="18" charset="0"/>
              <a:cs typeface="+mn-cs"/>
            </a:endParaRPr>
          </a:p>
          <a:p>
            <a:pPr algn="ctr">
              <a:spcAft>
                <a:spcPts val="0"/>
              </a:spcAft>
              <a:defRPr sz="2400" b="1" i="0" u="none" strike="noStrike" kern="1200" baseline="0">
                <a:solidFill>
                  <a:prstClr val="black"/>
                </a:solidFill>
                <a:latin typeface="+mn-lt"/>
                <a:ea typeface="+mn-ea"/>
                <a:cs typeface="+mn-cs"/>
              </a:defRPr>
            </a:pPr>
            <a:endParaRPr lang="en-US" sz="2000" b="1" dirty="0" smtClean="0">
              <a:solidFill>
                <a:prstClr val="black"/>
              </a:solidFill>
              <a:latin typeface="Book Antiqua" pitchFamily="18" charset="0"/>
              <a:cs typeface="+mn-cs"/>
            </a:endParaRPr>
          </a:p>
          <a:p>
            <a:pPr algn="ctr">
              <a:spcAft>
                <a:spcPts val="0"/>
              </a:spcAft>
              <a:defRPr sz="2400" b="1" i="0" u="none" strike="noStrike" kern="1200" baseline="0">
                <a:solidFill>
                  <a:prstClr val="black"/>
                </a:solidFill>
                <a:latin typeface="+mn-lt"/>
                <a:ea typeface="+mn-ea"/>
                <a:cs typeface="+mn-cs"/>
              </a:defRPr>
            </a:pPr>
            <a:endParaRPr lang="en-US" sz="2000" b="1" dirty="0">
              <a:solidFill>
                <a:prstClr val="black"/>
              </a:solidFill>
              <a:latin typeface="Book Antiqua" pitchFamily="18" charset="0"/>
              <a:cs typeface="+mn-cs"/>
            </a:endParaRPr>
          </a:p>
        </p:txBody>
      </p:sp>
      <p:sp>
        <p:nvSpPr>
          <p:cNvPr id="206" name="Oval 205"/>
          <p:cNvSpPr/>
          <p:nvPr/>
        </p:nvSpPr>
        <p:spPr>
          <a:xfrm>
            <a:off x="2199121" y="3262029"/>
            <a:ext cx="2243711" cy="6885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State/Region</a:t>
            </a:r>
            <a:endParaRPr lang="en-US" sz="2000" b="1" dirty="0"/>
          </a:p>
        </p:txBody>
      </p:sp>
      <p:sp>
        <p:nvSpPr>
          <p:cNvPr id="207" name="TextBox 206"/>
          <p:cNvSpPr txBox="1"/>
          <p:nvPr/>
        </p:nvSpPr>
        <p:spPr>
          <a:xfrm>
            <a:off x="7225235" y="1954872"/>
            <a:ext cx="1690164" cy="1477328"/>
          </a:xfrm>
          <a:prstGeom prst="rect">
            <a:avLst/>
          </a:prstGeom>
          <a:noFill/>
        </p:spPr>
        <p:txBody>
          <a:bodyPr wrap="square" rtlCol="0">
            <a:spAutoFit/>
          </a:bodyPr>
          <a:lstStyle/>
          <a:p>
            <a:r>
              <a:rPr lang="en-US" dirty="0" smtClean="0"/>
              <a:t>Flow of </a:t>
            </a:r>
            <a:r>
              <a:rPr lang="en-US" dirty="0"/>
              <a:t>M</a:t>
            </a:r>
            <a:r>
              <a:rPr lang="en-US" dirty="0" smtClean="0"/>
              <a:t>anagement Controls and Funds is Top-down</a:t>
            </a:r>
            <a:endParaRPr lang="en-US" dirty="0"/>
          </a:p>
        </p:txBody>
      </p:sp>
      <p:sp>
        <p:nvSpPr>
          <p:cNvPr id="208" name="TextBox 207"/>
          <p:cNvSpPr txBox="1"/>
          <p:nvPr/>
        </p:nvSpPr>
        <p:spPr>
          <a:xfrm>
            <a:off x="2547158" y="6324600"/>
            <a:ext cx="3760574" cy="338554"/>
          </a:xfrm>
          <a:prstGeom prst="rect">
            <a:avLst/>
          </a:prstGeom>
          <a:noFill/>
        </p:spPr>
        <p:txBody>
          <a:bodyPr wrap="square" rtlCol="0">
            <a:spAutoFit/>
          </a:bodyPr>
          <a:lstStyle/>
          <a:p>
            <a:pPr algn="ctr"/>
            <a:r>
              <a:rPr lang="en-US" sz="1600" b="1" dirty="0" smtClean="0">
                <a:solidFill>
                  <a:srgbClr val="FF0000"/>
                </a:solidFill>
              </a:rPr>
              <a:t>  </a:t>
            </a:r>
            <a:r>
              <a:rPr lang="en-US" sz="1600" b="1" dirty="0" smtClean="0"/>
              <a:t>Townships</a:t>
            </a:r>
            <a:endParaRPr lang="en-US" sz="1600" b="1" dirty="0"/>
          </a:p>
        </p:txBody>
      </p:sp>
      <p:sp>
        <p:nvSpPr>
          <p:cNvPr id="209" name="Action Button: Home 208">
            <a:hlinkClick r:id="" action="ppaction://hlinkshowjump?jump=firstslide" highlightClick="1"/>
          </p:cNvPr>
          <p:cNvSpPr/>
          <p:nvPr/>
        </p:nvSpPr>
        <p:spPr>
          <a:xfrm>
            <a:off x="6210059" y="5953297"/>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0" name="Action Button: Home 209">
            <a:hlinkClick r:id="" action="ppaction://hlinkshowjump?jump=firstslide" highlightClick="1"/>
          </p:cNvPr>
          <p:cNvSpPr/>
          <p:nvPr/>
        </p:nvSpPr>
        <p:spPr>
          <a:xfrm>
            <a:off x="3066929" y="5946033"/>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 name="Action Button: Home 210">
            <a:hlinkClick r:id="" action="ppaction://hlinkshowjump?jump=firstslide" highlightClick="1"/>
          </p:cNvPr>
          <p:cNvSpPr/>
          <p:nvPr/>
        </p:nvSpPr>
        <p:spPr>
          <a:xfrm>
            <a:off x="2679457" y="5946033"/>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 name="TextBox 211"/>
          <p:cNvSpPr txBox="1"/>
          <p:nvPr/>
        </p:nvSpPr>
        <p:spPr>
          <a:xfrm>
            <a:off x="299101" y="2086729"/>
            <a:ext cx="1269996" cy="923330"/>
          </a:xfrm>
          <a:prstGeom prst="rect">
            <a:avLst/>
          </a:prstGeom>
          <a:noFill/>
        </p:spPr>
        <p:txBody>
          <a:bodyPr wrap="square" rtlCol="0">
            <a:spAutoFit/>
          </a:bodyPr>
          <a:lstStyle/>
          <a:p>
            <a:r>
              <a:rPr lang="en-US" dirty="0" smtClean="0"/>
              <a:t>Planning is Bottom-up</a:t>
            </a:r>
            <a:endParaRPr lang="en-US" b="1" dirty="0"/>
          </a:p>
        </p:txBody>
      </p:sp>
      <p:sp>
        <p:nvSpPr>
          <p:cNvPr id="213" name="Title 1"/>
          <p:cNvSpPr txBox="1">
            <a:spLocks/>
          </p:cNvSpPr>
          <p:nvPr/>
        </p:nvSpPr>
        <p:spPr>
          <a:xfrm>
            <a:off x="152400" y="533401"/>
            <a:ext cx="8839200" cy="609600"/>
          </a:xfrm>
          <a:prstGeom prst="rect">
            <a:avLst/>
          </a:prstGeom>
        </p:spPr>
        <p:txBody>
          <a:bodyPr>
            <a:no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dirty="0" smtClean="0">
                <a:latin typeface="Arial" pitchFamily="34" charset="0"/>
                <a:cs typeface="Arial" pitchFamily="34" charset="0"/>
              </a:rPr>
              <a:t>Flow of Planning and Flow of Controls and Funds on State/Regional/Township Level</a:t>
            </a:r>
            <a:endParaRPr lang="en-US" sz="2800" b="1" dirty="0">
              <a:latin typeface="Arial" pitchFamily="34" charset="0"/>
              <a:cs typeface="Arial" pitchFamily="34" charset="0"/>
            </a:endParaRPr>
          </a:p>
        </p:txBody>
      </p:sp>
      <p:sp>
        <p:nvSpPr>
          <p:cNvPr id="214" name="Action Button: Home 213">
            <a:hlinkClick r:id="" action="ppaction://hlinkshowjump?jump=firstslide" highlightClick="1"/>
          </p:cNvPr>
          <p:cNvSpPr/>
          <p:nvPr/>
        </p:nvSpPr>
        <p:spPr>
          <a:xfrm>
            <a:off x="2267354" y="5953297"/>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 name="Oval 214"/>
          <p:cNvSpPr/>
          <p:nvPr/>
        </p:nvSpPr>
        <p:spPr>
          <a:xfrm>
            <a:off x="927912" y="4777912"/>
            <a:ext cx="1053288" cy="3875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Distric</a:t>
            </a:r>
            <a:r>
              <a:rPr lang="en-US" sz="1400" dirty="0" smtClean="0"/>
              <a:t>t</a:t>
            </a:r>
            <a:endParaRPr lang="en-US" sz="1400" dirty="0"/>
          </a:p>
        </p:txBody>
      </p:sp>
      <p:sp>
        <p:nvSpPr>
          <p:cNvPr id="216" name="Oval 215"/>
          <p:cNvSpPr/>
          <p:nvPr/>
        </p:nvSpPr>
        <p:spPr>
          <a:xfrm>
            <a:off x="6916885" y="4777912"/>
            <a:ext cx="1053288" cy="3875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District</a:t>
            </a:r>
            <a:endParaRPr lang="en-US" sz="1400" dirty="0"/>
          </a:p>
        </p:txBody>
      </p:sp>
      <p:sp>
        <p:nvSpPr>
          <p:cNvPr id="217" name="Oval 216"/>
          <p:cNvSpPr/>
          <p:nvPr/>
        </p:nvSpPr>
        <p:spPr>
          <a:xfrm>
            <a:off x="5267144" y="4787252"/>
            <a:ext cx="1053288" cy="3875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District</a:t>
            </a:r>
            <a:endParaRPr lang="en-US" sz="1400" dirty="0"/>
          </a:p>
        </p:txBody>
      </p:sp>
      <p:sp>
        <p:nvSpPr>
          <p:cNvPr id="218" name="Oval 217"/>
          <p:cNvSpPr/>
          <p:nvPr/>
        </p:nvSpPr>
        <p:spPr>
          <a:xfrm>
            <a:off x="3793944" y="4777912"/>
            <a:ext cx="1053288" cy="3875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District</a:t>
            </a:r>
            <a:endParaRPr lang="en-US" sz="1400" dirty="0"/>
          </a:p>
        </p:txBody>
      </p:sp>
      <p:sp>
        <p:nvSpPr>
          <p:cNvPr id="219" name="Oval 218"/>
          <p:cNvSpPr/>
          <p:nvPr/>
        </p:nvSpPr>
        <p:spPr>
          <a:xfrm>
            <a:off x="2285998" y="4787252"/>
            <a:ext cx="1053288" cy="3875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District</a:t>
            </a:r>
            <a:endParaRPr lang="en-US" sz="1400" dirty="0"/>
          </a:p>
        </p:txBody>
      </p:sp>
      <p:sp>
        <p:nvSpPr>
          <p:cNvPr id="220" name="Action Button: Home 219">
            <a:hlinkClick r:id="" action="ppaction://hlinkshowjump?jump=firstslide" highlightClick="1"/>
          </p:cNvPr>
          <p:cNvSpPr/>
          <p:nvPr/>
        </p:nvSpPr>
        <p:spPr>
          <a:xfrm>
            <a:off x="3457519" y="5946033"/>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Action Button: Home 220">
            <a:hlinkClick r:id="" action="ppaction://hlinkshowjump?jump=firstslide" highlightClick="1"/>
          </p:cNvPr>
          <p:cNvSpPr/>
          <p:nvPr/>
        </p:nvSpPr>
        <p:spPr>
          <a:xfrm>
            <a:off x="1866659" y="595109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2" name="Action Button: Home 221">
            <a:hlinkClick r:id="" action="ppaction://hlinkshowjump?jump=firstslide" highlightClick="1"/>
          </p:cNvPr>
          <p:cNvSpPr/>
          <p:nvPr/>
        </p:nvSpPr>
        <p:spPr>
          <a:xfrm>
            <a:off x="1454556" y="595109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3" name="Action Button: Home 222">
            <a:hlinkClick r:id="" action="ppaction://hlinkshowjump?jump=firstslide" highlightClick="1"/>
          </p:cNvPr>
          <p:cNvSpPr/>
          <p:nvPr/>
        </p:nvSpPr>
        <p:spPr>
          <a:xfrm>
            <a:off x="1040914" y="595109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4" name="Action Button: Home 223">
            <a:hlinkClick r:id="" action="ppaction://hlinkshowjump?jump=firstslide" highlightClick="1"/>
          </p:cNvPr>
          <p:cNvSpPr/>
          <p:nvPr/>
        </p:nvSpPr>
        <p:spPr>
          <a:xfrm>
            <a:off x="590199" y="595109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5" name="Action Button: Home 224">
            <a:hlinkClick r:id="" action="ppaction://hlinkshowjump?jump=firstslide" highlightClick="1"/>
          </p:cNvPr>
          <p:cNvSpPr/>
          <p:nvPr/>
        </p:nvSpPr>
        <p:spPr>
          <a:xfrm>
            <a:off x="8144600" y="594132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6" name="Action Button: Home 225">
            <a:hlinkClick r:id="" action="ppaction://hlinkshowjump?jump=firstslide" highlightClick="1"/>
          </p:cNvPr>
          <p:cNvSpPr/>
          <p:nvPr/>
        </p:nvSpPr>
        <p:spPr>
          <a:xfrm>
            <a:off x="7712336" y="594132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7" name="Action Button: Home 226">
            <a:hlinkClick r:id="" action="ppaction://hlinkshowjump?jump=firstslide" highlightClick="1"/>
          </p:cNvPr>
          <p:cNvSpPr/>
          <p:nvPr/>
        </p:nvSpPr>
        <p:spPr>
          <a:xfrm>
            <a:off x="7313817" y="594132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8" name="Action Button: Home 227">
            <a:hlinkClick r:id="" action="ppaction://hlinkshowjump?jump=firstslide" highlightClick="1"/>
          </p:cNvPr>
          <p:cNvSpPr/>
          <p:nvPr/>
        </p:nvSpPr>
        <p:spPr>
          <a:xfrm>
            <a:off x="6942044" y="594132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9" name="Action Button: Home 228">
            <a:hlinkClick r:id="" action="ppaction://hlinkshowjump?jump=firstslide" highlightClick="1"/>
          </p:cNvPr>
          <p:cNvSpPr/>
          <p:nvPr/>
        </p:nvSpPr>
        <p:spPr>
          <a:xfrm>
            <a:off x="6564124" y="5953297"/>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0" name="Action Button: Home 229">
            <a:hlinkClick r:id="" action="ppaction://hlinkshowjump?jump=firstslide" highlightClick="1"/>
          </p:cNvPr>
          <p:cNvSpPr/>
          <p:nvPr/>
        </p:nvSpPr>
        <p:spPr>
          <a:xfrm>
            <a:off x="5854935" y="5953297"/>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1" name="Action Button: Home 230">
            <a:hlinkClick r:id="" action="ppaction://hlinkshowjump?jump=firstslide" highlightClick="1"/>
          </p:cNvPr>
          <p:cNvSpPr/>
          <p:nvPr/>
        </p:nvSpPr>
        <p:spPr>
          <a:xfrm>
            <a:off x="5452664" y="5953297"/>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Action Button: Home 231">
            <a:hlinkClick r:id="" action="ppaction://hlinkshowjump?jump=firstslide" highlightClick="1"/>
          </p:cNvPr>
          <p:cNvSpPr/>
          <p:nvPr/>
        </p:nvSpPr>
        <p:spPr>
          <a:xfrm>
            <a:off x="5059446" y="5946033"/>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Action Button: Home 232">
            <a:hlinkClick r:id="" action="ppaction://hlinkshowjump?jump=firstslide" highlightClick="1"/>
          </p:cNvPr>
          <p:cNvSpPr/>
          <p:nvPr/>
        </p:nvSpPr>
        <p:spPr>
          <a:xfrm>
            <a:off x="4640105" y="5946033"/>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Action Button: Home 233">
            <a:hlinkClick r:id="" action="ppaction://hlinkshowjump?jump=firstslide" highlightClick="1"/>
          </p:cNvPr>
          <p:cNvSpPr/>
          <p:nvPr/>
        </p:nvSpPr>
        <p:spPr>
          <a:xfrm>
            <a:off x="4228858" y="5946033"/>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 name="Action Button: Home 234">
            <a:hlinkClick r:id="" action="ppaction://hlinkshowjump?jump=firstslide" highlightClick="1"/>
          </p:cNvPr>
          <p:cNvSpPr/>
          <p:nvPr/>
        </p:nvSpPr>
        <p:spPr>
          <a:xfrm>
            <a:off x="3847860" y="5953297"/>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Oval 235"/>
          <p:cNvSpPr/>
          <p:nvPr/>
        </p:nvSpPr>
        <p:spPr>
          <a:xfrm>
            <a:off x="5139648" y="3273860"/>
            <a:ext cx="2303881" cy="6885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State/Region</a:t>
            </a:r>
            <a:endParaRPr lang="en-US" sz="2000" b="1" dirty="0"/>
          </a:p>
        </p:txBody>
      </p:sp>
      <p:sp>
        <p:nvSpPr>
          <p:cNvPr id="237" name="Oval 236"/>
          <p:cNvSpPr/>
          <p:nvPr/>
        </p:nvSpPr>
        <p:spPr>
          <a:xfrm>
            <a:off x="3938299" y="1676400"/>
            <a:ext cx="1606094" cy="9670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t>DOH</a:t>
            </a:r>
            <a:endParaRPr lang="en-US" sz="3600" b="1" dirty="0"/>
          </a:p>
        </p:txBody>
      </p:sp>
      <p:cxnSp>
        <p:nvCxnSpPr>
          <p:cNvPr id="238" name="Straight Arrow Connector 237"/>
          <p:cNvCxnSpPr/>
          <p:nvPr/>
        </p:nvCxnSpPr>
        <p:spPr>
          <a:xfrm flipV="1">
            <a:off x="299101" y="1413006"/>
            <a:ext cx="0" cy="4836296"/>
          </a:xfrm>
          <a:prstGeom prst="straightConnector1">
            <a:avLst/>
          </a:prstGeom>
          <a:ln w="12700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9" name="Straight Arrow Connector 238"/>
          <p:cNvCxnSpPr/>
          <p:nvPr/>
        </p:nvCxnSpPr>
        <p:spPr>
          <a:xfrm flipH="1">
            <a:off x="3234443" y="2362200"/>
            <a:ext cx="658522" cy="838200"/>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0" name="Straight Arrow Connector 239"/>
          <p:cNvCxnSpPr>
            <a:endCxn id="237" idx="3"/>
          </p:cNvCxnSpPr>
          <p:nvPr/>
        </p:nvCxnSpPr>
        <p:spPr>
          <a:xfrm flipV="1">
            <a:off x="3661639" y="2501796"/>
            <a:ext cx="511867" cy="698604"/>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241" name="Straight Arrow Connector 240"/>
          <p:cNvCxnSpPr/>
          <p:nvPr/>
        </p:nvCxnSpPr>
        <p:spPr>
          <a:xfrm flipH="1" flipV="1">
            <a:off x="5139648" y="2643412"/>
            <a:ext cx="383588" cy="630448"/>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242" name="Straight Arrow Connector 241"/>
          <p:cNvCxnSpPr/>
          <p:nvPr/>
        </p:nvCxnSpPr>
        <p:spPr>
          <a:xfrm>
            <a:off x="5517347" y="2501796"/>
            <a:ext cx="463241" cy="698602"/>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3" name="Straight Arrow Connector 242"/>
          <p:cNvCxnSpPr/>
          <p:nvPr/>
        </p:nvCxnSpPr>
        <p:spPr>
          <a:xfrm flipV="1">
            <a:off x="1587626" y="3796682"/>
            <a:ext cx="678655" cy="842853"/>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44" name="Straight Arrow Connector 243"/>
          <p:cNvCxnSpPr/>
          <p:nvPr/>
        </p:nvCxnSpPr>
        <p:spPr>
          <a:xfrm flipH="1">
            <a:off x="1881301" y="3963306"/>
            <a:ext cx="665857" cy="837355"/>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5" name="Straight Arrow Connector 244"/>
          <p:cNvCxnSpPr/>
          <p:nvPr/>
        </p:nvCxnSpPr>
        <p:spPr>
          <a:xfrm flipV="1">
            <a:off x="2723140" y="4032678"/>
            <a:ext cx="63261" cy="698612"/>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46" name="Straight Arrow Connector 245"/>
          <p:cNvCxnSpPr/>
          <p:nvPr/>
        </p:nvCxnSpPr>
        <p:spPr>
          <a:xfrm flipH="1">
            <a:off x="3002818" y="4038600"/>
            <a:ext cx="51387" cy="698612"/>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7" name="Straight Arrow Connector 246"/>
          <p:cNvCxnSpPr/>
          <p:nvPr/>
        </p:nvCxnSpPr>
        <p:spPr>
          <a:xfrm flipH="1" flipV="1">
            <a:off x="3697877" y="3967948"/>
            <a:ext cx="390177" cy="736573"/>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48" name="Straight Arrow Connector 247"/>
          <p:cNvCxnSpPr/>
          <p:nvPr/>
        </p:nvCxnSpPr>
        <p:spPr>
          <a:xfrm>
            <a:off x="4035194" y="3943763"/>
            <a:ext cx="416993" cy="765893"/>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9" name="Straight Arrow Connector 248"/>
          <p:cNvCxnSpPr/>
          <p:nvPr/>
        </p:nvCxnSpPr>
        <p:spPr>
          <a:xfrm flipH="1">
            <a:off x="5749792" y="3967948"/>
            <a:ext cx="157667" cy="76926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0" name="Straight Arrow Connector 249"/>
          <p:cNvCxnSpPr/>
          <p:nvPr/>
        </p:nvCxnSpPr>
        <p:spPr>
          <a:xfrm flipV="1">
            <a:off x="6051673" y="3989273"/>
            <a:ext cx="146259" cy="720383"/>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51" name="Straight Arrow Connector 250"/>
          <p:cNvCxnSpPr/>
          <p:nvPr/>
        </p:nvCxnSpPr>
        <p:spPr>
          <a:xfrm>
            <a:off x="6717004" y="3989273"/>
            <a:ext cx="454122" cy="735127"/>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2" name="Straight Arrow Connector 251"/>
          <p:cNvCxnSpPr/>
          <p:nvPr/>
        </p:nvCxnSpPr>
        <p:spPr>
          <a:xfrm flipH="1" flipV="1">
            <a:off x="7030374" y="3927817"/>
            <a:ext cx="455816" cy="765892"/>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53" name="Straight Arrow Connector 252"/>
          <p:cNvCxnSpPr/>
          <p:nvPr/>
        </p:nvCxnSpPr>
        <p:spPr>
          <a:xfrm flipH="1">
            <a:off x="660125" y="5176200"/>
            <a:ext cx="318312" cy="70103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4" name="Straight Arrow Connector 253"/>
          <p:cNvCxnSpPr/>
          <p:nvPr/>
        </p:nvCxnSpPr>
        <p:spPr>
          <a:xfrm flipH="1">
            <a:off x="1094013" y="5234026"/>
            <a:ext cx="175982" cy="62102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5" name="Straight Arrow Connector 254"/>
          <p:cNvCxnSpPr/>
          <p:nvPr/>
        </p:nvCxnSpPr>
        <p:spPr>
          <a:xfrm>
            <a:off x="1614562" y="5262758"/>
            <a:ext cx="5106" cy="62503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6" name="Straight Arrow Connector 255"/>
          <p:cNvCxnSpPr/>
          <p:nvPr/>
        </p:nvCxnSpPr>
        <p:spPr>
          <a:xfrm>
            <a:off x="1867784" y="5223083"/>
            <a:ext cx="157773" cy="63839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7" name="Straight Arrow Connector 256"/>
          <p:cNvCxnSpPr/>
          <p:nvPr/>
        </p:nvCxnSpPr>
        <p:spPr>
          <a:xfrm flipH="1">
            <a:off x="2336256" y="5230531"/>
            <a:ext cx="134592" cy="64072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8" name="Straight Arrow Connector 257"/>
          <p:cNvCxnSpPr/>
          <p:nvPr/>
        </p:nvCxnSpPr>
        <p:spPr>
          <a:xfrm>
            <a:off x="2723140" y="5259271"/>
            <a:ext cx="36463" cy="62851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9" name="Straight Arrow Connector 258"/>
          <p:cNvCxnSpPr/>
          <p:nvPr/>
        </p:nvCxnSpPr>
        <p:spPr>
          <a:xfrm>
            <a:off x="3128015" y="5259271"/>
            <a:ext cx="106428" cy="62851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0" name="Straight Arrow Connector 259"/>
          <p:cNvCxnSpPr/>
          <p:nvPr/>
        </p:nvCxnSpPr>
        <p:spPr>
          <a:xfrm flipH="1">
            <a:off x="3533722" y="5165430"/>
            <a:ext cx="294429" cy="68961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1" name="Straight Arrow Connector 260"/>
          <p:cNvCxnSpPr/>
          <p:nvPr/>
        </p:nvCxnSpPr>
        <p:spPr>
          <a:xfrm flipH="1">
            <a:off x="3932493" y="5219422"/>
            <a:ext cx="113681" cy="62022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2" name="Straight Arrow Connector 261"/>
          <p:cNvCxnSpPr/>
          <p:nvPr/>
        </p:nvCxnSpPr>
        <p:spPr>
          <a:xfrm>
            <a:off x="4387586" y="5255747"/>
            <a:ext cx="39859" cy="61550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3" name="Straight Arrow Connector 262"/>
          <p:cNvCxnSpPr/>
          <p:nvPr/>
        </p:nvCxnSpPr>
        <p:spPr>
          <a:xfrm>
            <a:off x="4664698" y="5208327"/>
            <a:ext cx="153296" cy="62451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4" name="Straight Arrow Connector 263"/>
          <p:cNvCxnSpPr/>
          <p:nvPr/>
        </p:nvCxnSpPr>
        <p:spPr>
          <a:xfrm flipH="1">
            <a:off x="5139648" y="5210712"/>
            <a:ext cx="175982" cy="66054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5" name="Straight Arrow Connector 264"/>
          <p:cNvCxnSpPr/>
          <p:nvPr/>
        </p:nvCxnSpPr>
        <p:spPr>
          <a:xfrm flipH="1">
            <a:off x="5517347" y="5235208"/>
            <a:ext cx="87991" cy="65258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6" name="Straight Arrow Connector 265"/>
          <p:cNvCxnSpPr/>
          <p:nvPr/>
        </p:nvCxnSpPr>
        <p:spPr>
          <a:xfrm>
            <a:off x="5877239" y="5254946"/>
            <a:ext cx="27047" cy="63284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7" name="Straight Arrow Connector 266"/>
          <p:cNvCxnSpPr/>
          <p:nvPr/>
        </p:nvCxnSpPr>
        <p:spPr>
          <a:xfrm>
            <a:off x="6197932" y="5214900"/>
            <a:ext cx="184024" cy="66233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8" name="Straight Arrow Connector 267"/>
          <p:cNvCxnSpPr/>
          <p:nvPr/>
        </p:nvCxnSpPr>
        <p:spPr>
          <a:xfrm flipH="1">
            <a:off x="7121364" y="5257392"/>
            <a:ext cx="103870" cy="59765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9" name="Straight Arrow Connector 268"/>
          <p:cNvCxnSpPr/>
          <p:nvPr/>
        </p:nvCxnSpPr>
        <p:spPr>
          <a:xfrm>
            <a:off x="7365273" y="5262758"/>
            <a:ext cx="15708" cy="60830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0" name="Straight Arrow Connector 269"/>
          <p:cNvCxnSpPr/>
          <p:nvPr/>
        </p:nvCxnSpPr>
        <p:spPr>
          <a:xfrm>
            <a:off x="7562639" y="5238588"/>
            <a:ext cx="184024" cy="61645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1" name="Straight Arrow Connector 270"/>
          <p:cNvCxnSpPr/>
          <p:nvPr/>
        </p:nvCxnSpPr>
        <p:spPr>
          <a:xfrm>
            <a:off x="7910775" y="5193993"/>
            <a:ext cx="358451" cy="65335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2" name="Straight Arrow Connector 271"/>
          <p:cNvCxnSpPr/>
          <p:nvPr/>
        </p:nvCxnSpPr>
        <p:spPr>
          <a:xfrm flipV="1">
            <a:off x="762000" y="5213303"/>
            <a:ext cx="278914" cy="65795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73" name="Straight Arrow Connector 272"/>
          <p:cNvCxnSpPr/>
          <p:nvPr/>
        </p:nvCxnSpPr>
        <p:spPr>
          <a:xfrm flipV="1">
            <a:off x="1187345" y="5255747"/>
            <a:ext cx="165301" cy="58390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74" name="Straight Arrow Connector 273"/>
          <p:cNvCxnSpPr/>
          <p:nvPr/>
        </p:nvCxnSpPr>
        <p:spPr>
          <a:xfrm flipV="1">
            <a:off x="1535049" y="5240312"/>
            <a:ext cx="0" cy="61473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75" name="Straight Arrow Connector 274"/>
          <p:cNvCxnSpPr/>
          <p:nvPr/>
        </p:nvCxnSpPr>
        <p:spPr>
          <a:xfrm flipH="1" flipV="1">
            <a:off x="1756518" y="5204633"/>
            <a:ext cx="160956" cy="66662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76" name="Straight Arrow Connector 275"/>
          <p:cNvCxnSpPr/>
          <p:nvPr/>
        </p:nvCxnSpPr>
        <p:spPr>
          <a:xfrm flipV="1">
            <a:off x="2438400" y="5234026"/>
            <a:ext cx="130448" cy="60562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77" name="Straight Arrow Connector 276"/>
          <p:cNvCxnSpPr/>
          <p:nvPr/>
        </p:nvCxnSpPr>
        <p:spPr>
          <a:xfrm flipH="1" flipV="1">
            <a:off x="2821825" y="5238588"/>
            <a:ext cx="38939" cy="63247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78" name="Straight Arrow Connector 277"/>
          <p:cNvCxnSpPr/>
          <p:nvPr/>
        </p:nvCxnSpPr>
        <p:spPr>
          <a:xfrm flipH="1" flipV="1">
            <a:off x="3005843" y="5224580"/>
            <a:ext cx="122172" cy="63046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79" name="Straight Arrow Connector 278"/>
          <p:cNvCxnSpPr/>
          <p:nvPr/>
        </p:nvCxnSpPr>
        <p:spPr>
          <a:xfrm flipV="1">
            <a:off x="3661639" y="5186294"/>
            <a:ext cx="276662" cy="66875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0" name="Straight Arrow Connector 279"/>
          <p:cNvCxnSpPr/>
          <p:nvPr/>
        </p:nvCxnSpPr>
        <p:spPr>
          <a:xfrm flipV="1">
            <a:off x="4038600" y="5237388"/>
            <a:ext cx="98908" cy="60226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1" name="Straight Arrow Connector 280"/>
          <p:cNvCxnSpPr/>
          <p:nvPr/>
        </p:nvCxnSpPr>
        <p:spPr>
          <a:xfrm flipH="1" flipV="1">
            <a:off x="4283534" y="5214900"/>
            <a:ext cx="41634" cy="60226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2" name="Straight Arrow Connector 281"/>
          <p:cNvCxnSpPr/>
          <p:nvPr/>
        </p:nvCxnSpPr>
        <p:spPr>
          <a:xfrm flipH="1" flipV="1">
            <a:off x="4572000" y="5228404"/>
            <a:ext cx="140884" cy="62366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3" name="Straight Arrow Connector 282"/>
          <p:cNvCxnSpPr/>
          <p:nvPr/>
        </p:nvCxnSpPr>
        <p:spPr>
          <a:xfrm flipV="1">
            <a:off x="5267144" y="5220738"/>
            <a:ext cx="143056" cy="61891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4" name="Straight Arrow Connector 283"/>
          <p:cNvCxnSpPr/>
          <p:nvPr/>
        </p:nvCxnSpPr>
        <p:spPr>
          <a:xfrm flipV="1">
            <a:off x="5620182" y="5239036"/>
            <a:ext cx="71528" cy="63203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5" name="Straight Arrow Connector 284"/>
          <p:cNvCxnSpPr/>
          <p:nvPr/>
        </p:nvCxnSpPr>
        <p:spPr>
          <a:xfrm flipH="1" flipV="1">
            <a:off x="5970804" y="5240313"/>
            <a:ext cx="24497" cy="59765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6" name="Straight Arrow Connector 285"/>
          <p:cNvCxnSpPr/>
          <p:nvPr/>
        </p:nvCxnSpPr>
        <p:spPr>
          <a:xfrm flipH="1" flipV="1">
            <a:off x="6084017" y="5193993"/>
            <a:ext cx="178687" cy="66670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7" name="Straight Arrow Connector 286"/>
          <p:cNvCxnSpPr/>
          <p:nvPr/>
        </p:nvCxnSpPr>
        <p:spPr>
          <a:xfrm flipV="1">
            <a:off x="7035372" y="5196411"/>
            <a:ext cx="101073" cy="59933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8" name="Straight Arrow Connector 287"/>
          <p:cNvCxnSpPr/>
          <p:nvPr/>
        </p:nvCxnSpPr>
        <p:spPr>
          <a:xfrm flipH="1" flipV="1">
            <a:off x="7469769" y="5240463"/>
            <a:ext cx="14044" cy="59750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9" name="Straight Arrow Connector 288"/>
          <p:cNvCxnSpPr/>
          <p:nvPr/>
        </p:nvCxnSpPr>
        <p:spPr>
          <a:xfrm flipH="1" flipV="1">
            <a:off x="7654021" y="5224580"/>
            <a:ext cx="166868" cy="61507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90" name="Straight Arrow Connector 289"/>
          <p:cNvCxnSpPr/>
          <p:nvPr/>
        </p:nvCxnSpPr>
        <p:spPr>
          <a:xfrm flipH="1" flipV="1">
            <a:off x="7800243" y="5196411"/>
            <a:ext cx="350011" cy="666245"/>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91" name="Straight Arrow Connector 290"/>
          <p:cNvCxnSpPr/>
          <p:nvPr/>
        </p:nvCxnSpPr>
        <p:spPr>
          <a:xfrm>
            <a:off x="8763000" y="1344063"/>
            <a:ext cx="0" cy="4905239"/>
          </a:xfrm>
          <a:prstGeom prst="straightConnector1">
            <a:avLst/>
          </a:prstGeom>
          <a:ln w="1270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03033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6"/>
          <p:cNvGrpSpPr/>
          <p:nvPr/>
        </p:nvGrpSpPr>
        <p:grpSpPr>
          <a:xfrm>
            <a:off x="0" y="5257800"/>
            <a:ext cx="9144000" cy="1600200"/>
            <a:chOff x="0" y="5257800"/>
            <a:chExt cx="9144000" cy="1600200"/>
          </a:xfrm>
        </p:grpSpPr>
        <p:sp>
          <p:nvSpPr>
            <p:cNvPr id="28" name="Right Triangle 27"/>
            <p:cNvSpPr/>
            <p:nvPr/>
          </p:nvSpPr>
          <p:spPr>
            <a:xfrm>
              <a:off x="0" y="5257800"/>
              <a:ext cx="9144000" cy="1219200"/>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9" name="Rectangle 28"/>
            <p:cNvSpPr/>
            <p:nvPr/>
          </p:nvSpPr>
          <p:spPr>
            <a:xfrm>
              <a:off x="0" y="6477000"/>
              <a:ext cx="9144000" cy="381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nvGrpSpPr>
          <p:cNvPr id="4" name="Group 38"/>
          <p:cNvGrpSpPr/>
          <p:nvPr/>
        </p:nvGrpSpPr>
        <p:grpSpPr>
          <a:xfrm>
            <a:off x="4917809" y="685800"/>
            <a:ext cx="2835541" cy="1487859"/>
            <a:chOff x="3564147" y="471125"/>
            <a:chExt cx="2835541" cy="1487859"/>
          </a:xfrm>
        </p:grpSpPr>
        <p:sp>
          <p:nvSpPr>
            <p:cNvPr id="10" name="Rectangle 9"/>
            <p:cNvSpPr/>
            <p:nvPr/>
          </p:nvSpPr>
          <p:spPr>
            <a:xfrm>
              <a:off x="3656488" y="471125"/>
              <a:ext cx="2743200" cy="1371600"/>
            </a:xfrm>
            <a:prstGeom prst="rect">
              <a:avLst/>
            </a:prstGeom>
            <a:gradFill>
              <a:gsLst>
                <a:gs pos="0">
                  <a:schemeClr val="bg1"/>
                </a:gs>
                <a:gs pos="100000">
                  <a:schemeClr val="bg1"/>
                </a:gs>
              </a:gsLst>
              <a:lin ang="13500000" scaled="1"/>
            </a:gradFill>
            <a:ln w="34925">
              <a:noFill/>
            </a:ln>
            <a:effectLst/>
            <a:scene3d>
              <a:camera prst="isometricOffAxis2Top"/>
              <a:lightRig rig="twoPt" dir="t">
                <a:rot lat="0" lon="0" rev="4200000"/>
              </a:lightRig>
            </a:scene3d>
            <a:sp3d extrusionH="508000" prstMaterial="clear">
              <a:bevelT w="88900" h="8890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0" name="TextBox 19"/>
            <p:cNvSpPr txBox="1"/>
            <p:nvPr/>
          </p:nvSpPr>
          <p:spPr>
            <a:xfrm>
              <a:off x="3564147" y="1312653"/>
              <a:ext cx="2420979" cy="646331"/>
            </a:xfrm>
            <a:prstGeom prst="rect">
              <a:avLst/>
            </a:prstGeom>
            <a:noFill/>
          </p:spPr>
          <p:txBody>
            <a:bodyPr wrap="square" rtlCol="0">
              <a:spAutoFit/>
              <a:scene3d>
                <a:camera prst="isometricOffAxis2Left"/>
                <a:lightRig rig="threePt" dir="t"/>
              </a:scene3d>
              <a:sp3d/>
            </a:bodyPr>
            <a:lstStyle/>
            <a:p>
              <a:pPr algn="ctr"/>
              <a:r>
                <a:rPr lang="en-US" sz="3600" dirty="0" smtClean="0">
                  <a:solidFill>
                    <a:srgbClr val="C00000"/>
                  </a:solidFill>
                  <a:latin typeface="Tw Cen MT Condensed" pitchFamily="34" charset="0"/>
                </a:rPr>
                <a:t>Central Level</a:t>
              </a:r>
              <a:endParaRPr lang="en-US" sz="3600" dirty="0">
                <a:solidFill>
                  <a:srgbClr val="C00000"/>
                </a:solidFill>
                <a:latin typeface="Tw Cen MT Condensed" pitchFamily="34" charset="0"/>
              </a:endParaRPr>
            </a:p>
          </p:txBody>
        </p:sp>
      </p:grpSp>
      <p:grpSp>
        <p:nvGrpSpPr>
          <p:cNvPr id="5" name="Group 39"/>
          <p:cNvGrpSpPr/>
          <p:nvPr/>
        </p:nvGrpSpPr>
        <p:grpSpPr>
          <a:xfrm>
            <a:off x="4383923" y="1600600"/>
            <a:ext cx="2743200" cy="1470206"/>
            <a:chOff x="3085238" y="1317681"/>
            <a:chExt cx="2743200" cy="1470206"/>
          </a:xfrm>
        </p:grpSpPr>
        <p:sp>
          <p:nvSpPr>
            <p:cNvPr id="9" name="Rectangle 8"/>
            <p:cNvSpPr/>
            <p:nvPr/>
          </p:nvSpPr>
          <p:spPr>
            <a:xfrm>
              <a:off x="3085238" y="1317681"/>
              <a:ext cx="2743200" cy="1371600"/>
            </a:xfrm>
            <a:prstGeom prst="rect">
              <a:avLst/>
            </a:prstGeom>
            <a:gradFill>
              <a:gsLst>
                <a:gs pos="0">
                  <a:schemeClr val="bg1"/>
                </a:gs>
                <a:gs pos="100000">
                  <a:schemeClr val="bg1"/>
                </a:gs>
              </a:gsLst>
              <a:lin ang="13500000" scaled="1"/>
            </a:gradFill>
            <a:ln w="34925">
              <a:noFill/>
            </a:ln>
            <a:effectLst/>
            <a:scene3d>
              <a:camera prst="isometricOffAxis2Top"/>
              <a:lightRig rig="twoPt" dir="t">
                <a:rot lat="0" lon="0" rev="4200000"/>
              </a:lightRig>
            </a:scene3d>
            <a:sp3d extrusionH="508000" prstMaterial="clear">
              <a:bevelT w="88900" h="8890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1" name="TextBox 20"/>
            <p:cNvSpPr txBox="1"/>
            <p:nvPr/>
          </p:nvSpPr>
          <p:spPr>
            <a:xfrm>
              <a:off x="3255377" y="2141556"/>
              <a:ext cx="1898075" cy="646331"/>
            </a:xfrm>
            <a:prstGeom prst="rect">
              <a:avLst/>
            </a:prstGeom>
            <a:noFill/>
          </p:spPr>
          <p:txBody>
            <a:bodyPr wrap="square" rtlCol="0">
              <a:spAutoFit/>
              <a:scene3d>
                <a:camera prst="isometricOffAxis2Left"/>
                <a:lightRig rig="threePt" dir="t"/>
              </a:scene3d>
              <a:sp3d/>
            </a:bodyPr>
            <a:lstStyle/>
            <a:p>
              <a:pPr algn="ctr"/>
              <a:r>
                <a:rPr lang="en-US" sz="3600" dirty="0" smtClean="0">
                  <a:solidFill>
                    <a:srgbClr val="C00000"/>
                  </a:solidFill>
                  <a:latin typeface="Tw Cen MT Condensed" pitchFamily="34" charset="0"/>
                </a:rPr>
                <a:t>S/R Level</a:t>
              </a:r>
              <a:endParaRPr lang="en-US" sz="3600" dirty="0">
                <a:solidFill>
                  <a:srgbClr val="C00000"/>
                </a:solidFill>
                <a:latin typeface="Tw Cen MT Condensed" pitchFamily="34" charset="0"/>
              </a:endParaRPr>
            </a:p>
          </p:txBody>
        </p:sp>
      </p:grpSp>
      <p:grpSp>
        <p:nvGrpSpPr>
          <p:cNvPr id="6" name="Group 40"/>
          <p:cNvGrpSpPr/>
          <p:nvPr/>
        </p:nvGrpSpPr>
        <p:grpSpPr>
          <a:xfrm>
            <a:off x="3487262" y="2506104"/>
            <a:ext cx="3013634" cy="1479102"/>
            <a:chOff x="2168217" y="2223975"/>
            <a:chExt cx="3013634" cy="1479102"/>
          </a:xfrm>
        </p:grpSpPr>
        <p:sp>
          <p:nvSpPr>
            <p:cNvPr id="23" name="Rectangle 22"/>
            <p:cNvSpPr/>
            <p:nvPr/>
          </p:nvSpPr>
          <p:spPr>
            <a:xfrm>
              <a:off x="2438651" y="2223975"/>
              <a:ext cx="2743200" cy="1371600"/>
            </a:xfrm>
            <a:prstGeom prst="rect">
              <a:avLst/>
            </a:prstGeom>
            <a:gradFill>
              <a:gsLst>
                <a:gs pos="0">
                  <a:schemeClr val="bg1"/>
                </a:gs>
                <a:gs pos="100000">
                  <a:schemeClr val="bg1"/>
                </a:gs>
              </a:gsLst>
              <a:lin ang="13500000" scaled="1"/>
            </a:gradFill>
            <a:ln w="34925">
              <a:noFill/>
            </a:ln>
            <a:effectLst/>
            <a:scene3d>
              <a:camera prst="isometricOffAxis2Top"/>
              <a:lightRig rig="twoPt" dir="t">
                <a:rot lat="0" lon="0" rev="4200000"/>
              </a:lightRig>
            </a:scene3d>
            <a:sp3d extrusionH="508000" prstMaterial="clear">
              <a:bevelT w="88900" h="8890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4" name="TextBox 23"/>
            <p:cNvSpPr txBox="1"/>
            <p:nvPr/>
          </p:nvSpPr>
          <p:spPr>
            <a:xfrm>
              <a:off x="2168217" y="3056746"/>
              <a:ext cx="2481304" cy="646331"/>
            </a:xfrm>
            <a:prstGeom prst="rect">
              <a:avLst/>
            </a:prstGeom>
            <a:noFill/>
          </p:spPr>
          <p:txBody>
            <a:bodyPr wrap="square" rtlCol="0">
              <a:spAutoFit/>
              <a:scene3d>
                <a:camera prst="isometricOffAxis2Left"/>
                <a:lightRig rig="threePt" dir="t"/>
              </a:scene3d>
              <a:sp3d/>
            </a:bodyPr>
            <a:lstStyle/>
            <a:p>
              <a:pPr algn="r"/>
              <a:r>
                <a:rPr lang="en-US" sz="3600" dirty="0" smtClean="0">
                  <a:solidFill>
                    <a:srgbClr val="C00000"/>
                  </a:solidFill>
                  <a:latin typeface="Tw Cen MT Condensed" pitchFamily="34" charset="0"/>
                </a:rPr>
                <a:t>Township Level</a:t>
              </a:r>
              <a:endParaRPr lang="en-US" sz="3600" dirty="0">
                <a:solidFill>
                  <a:srgbClr val="C00000"/>
                </a:solidFill>
                <a:latin typeface="Tw Cen MT Condensed" pitchFamily="34" charset="0"/>
              </a:endParaRPr>
            </a:p>
          </p:txBody>
        </p:sp>
      </p:grpSp>
      <p:grpSp>
        <p:nvGrpSpPr>
          <p:cNvPr id="7" name="Group 41"/>
          <p:cNvGrpSpPr/>
          <p:nvPr/>
        </p:nvGrpSpPr>
        <p:grpSpPr>
          <a:xfrm>
            <a:off x="3131469" y="3423462"/>
            <a:ext cx="2743200" cy="1476144"/>
            <a:chOff x="1810251" y="3127681"/>
            <a:chExt cx="2743200" cy="1476144"/>
          </a:xfrm>
        </p:grpSpPr>
        <p:sp>
          <p:nvSpPr>
            <p:cNvPr id="22" name="Rectangle 21"/>
            <p:cNvSpPr/>
            <p:nvPr/>
          </p:nvSpPr>
          <p:spPr>
            <a:xfrm>
              <a:off x="1810251" y="3127681"/>
              <a:ext cx="2743200" cy="1371600"/>
            </a:xfrm>
            <a:prstGeom prst="rect">
              <a:avLst/>
            </a:prstGeom>
            <a:gradFill>
              <a:gsLst>
                <a:gs pos="0">
                  <a:schemeClr val="bg1"/>
                </a:gs>
                <a:gs pos="100000">
                  <a:schemeClr val="bg1"/>
                </a:gs>
              </a:gsLst>
              <a:lin ang="13500000" scaled="1"/>
            </a:gradFill>
            <a:ln w="34925">
              <a:noFill/>
            </a:ln>
            <a:effectLst/>
            <a:scene3d>
              <a:camera prst="isometricOffAxis2Top"/>
              <a:lightRig rig="twoPt" dir="t">
                <a:rot lat="0" lon="0" rev="4200000"/>
              </a:lightRig>
            </a:scene3d>
            <a:sp3d extrusionH="508000" prstMaterial="clear">
              <a:bevelT w="88900" h="8890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5" name="TextBox 24"/>
            <p:cNvSpPr txBox="1"/>
            <p:nvPr/>
          </p:nvSpPr>
          <p:spPr>
            <a:xfrm>
              <a:off x="1937444" y="3957494"/>
              <a:ext cx="1898075" cy="646331"/>
            </a:xfrm>
            <a:prstGeom prst="rect">
              <a:avLst/>
            </a:prstGeom>
            <a:noFill/>
          </p:spPr>
          <p:txBody>
            <a:bodyPr wrap="square" rtlCol="0">
              <a:spAutoFit/>
              <a:scene3d>
                <a:camera prst="isometricOffAxis2Left"/>
                <a:lightRig rig="threePt" dir="t"/>
              </a:scene3d>
              <a:sp3d/>
            </a:bodyPr>
            <a:lstStyle/>
            <a:p>
              <a:pPr algn="ctr"/>
              <a:r>
                <a:rPr lang="en-US" sz="3600" dirty="0" smtClean="0">
                  <a:solidFill>
                    <a:srgbClr val="C00000"/>
                  </a:solidFill>
                  <a:latin typeface="Tw Cen MT Condensed" pitchFamily="34" charset="0"/>
                </a:rPr>
                <a:t>U/RHC Level</a:t>
              </a:r>
              <a:endParaRPr lang="en-US" sz="3600" dirty="0">
                <a:solidFill>
                  <a:srgbClr val="C00000"/>
                </a:solidFill>
                <a:latin typeface="Tw Cen MT Condensed" pitchFamily="34" charset="0"/>
              </a:endParaRPr>
            </a:p>
          </p:txBody>
        </p:sp>
      </p:grpSp>
      <p:grpSp>
        <p:nvGrpSpPr>
          <p:cNvPr id="8" name="Group 42"/>
          <p:cNvGrpSpPr/>
          <p:nvPr/>
        </p:nvGrpSpPr>
        <p:grpSpPr>
          <a:xfrm>
            <a:off x="2257217" y="4342615"/>
            <a:ext cx="2991225" cy="1471391"/>
            <a:chOff x="930851" y="4059700"/>
            <a:chExt cx="2991225" cy="1471391"/>
          </a:xfrm>
        </p:grpSpPr>
        <p:sp>
          <p:nvSpPr>
            <p:cNvPr id="26" name="Rectangle 25"/>
            <p:cNvSpPr/>
            <p:nvPr/>
          </p:nvSpPr>
          <p:spPr>
            <a:xfrm>
              <a:off x="1178876" y="4059700"/>
              <a:ext cx="2743200" cy="1371600"/>
            </a:xfrm>
            <a:prstGeom prst="rect">
              <a:avLst/>
            </a:prstGeom>
            <a:solidFill>
              <a:schemeClr val="bg1"/>
            </a:solidFill>
            <a:ln w="34925">
              <a:noFill/>
            </a:ln>
            <a:effectLst/>
            <a:scene3d>
              <a:camera prst="isometricOffAxis2Top"/>
              <a:lightRig rig="twoPt" dir="t">
                <a:rot lat="0" lon="0" rev="4200000"/>
              </a:lightRig>
            </a:scene3d>
            <a:sp3d extrusionH="508000" prstMaterial="clear">
              <a:bevelT w="88900" h="8890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7" name="TextBox 26"/>
            <p:cNvSpPr txBox="1"/>
            <p:nvPr/>
          </p:nvSpPr>
          <p:spPr>
            <a:xfrm>
              <a:off x="930851" y="4884760"/>
              <a:ext cx="2525445" cy="646331"/>
            </a:xfrm>
            <a:prstGeom prst="rect">
              <a:avLst/>
            </a:prstGeom>
            <a:noFill/>
          </p:spPr>
          <p:txBody>
            <a:bodyPr wrap="square" rtlCol="0">
              <a:spAutoFit/>
              <a:scene3d>
                <a:camera prst="isometricOffAxis2Left"/>
                <a:lightRig rig="threePt" dir="t"/>
              </a:scene3d>
              <a:sp3d/>
            </a:bodyPr>
            <a:lstStyle/>
            <a:p>
              <a:pPr algn="r"/>
              <a:r>
                <a:rPr lang="en-US" sz="3600" dirty="0" smtClean="0">
                  <a:solidFill>
                    <a:srgbClr val="C00000"/>
                  </a:solidFill>
                  <a:latin typeface="Tw Cen MT Condensed" pitchFamily="34" charset="0"/>
                </a:rPr>
                <a:t>Sub-Centre Level</a:t>
              </a:r>
              <a:endParaRPr lang="en-US" sz="3600" dirty="0">
                <a:solidFill>
                  <a:srgbClr val="C00000"/>
                </a:solidFill>
                <a:latin typeface="Tw Cen MT Condensed" pitchFamily="34" charset="0"/>
              </a:endParaRPr>
            </a:p>
          </p:txBody>
        </p:sp>
      </p:grpSp>
      <p:sp>
        <p:nvSpPr>
          <p:cNvPr id="11" name="Right Arrow 10"/>
          <p:cNvSpPr/>
          <p:nvPr/>
        </p:nvSpPr>
        <p:spPr>
          <a:xfrm rot="18364706">
            <a:off x="4687810" y="3440870"/>
            <a:ext cx="5212299" cy="921662"/>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3600" b="1" dirty="0" smtClean="0">
                <a:solidFill>
                  <a:prstClr val="white"/>
                </a:solidFill>
              </a:rPr>
              <a:t>BOTTOM UP PLANNING</a:t>
            </a:r>
            <a:endParaRPr lang="en-US" b="1" dirty="0">
              <a:solidFill>
                <a:prstClr val="white"/>
              </a:solidFill>
            </a:endParaRPr>
          </a:p>
        </p:txBody>
      </p:sp>
      <p:sp>
        <p:nvSpPr>
          <p:cNvPr id="30" name="Right Arrow 29"/>
          <p:cNvSpPr/>
          <p:nvPr/>
        </p:nvSpPr>
        <p:spPr>
          <a:xfrm rot="7579982" flipV="1">
            <a:off x="1087348" y="2069451"/>
            <a:ext cx="5047500" cy="943501"/>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800" b="1" dirty="0" smtClean="0">
                <a:solidFill>
                  <a:prstClr val="white"/>
                </a:solidFill>
              </a:rPr>
              <a:t>MANAGEMENT STRUCTURES</a:t>
            </a:r>
            <a:endParaRPr lang="en-US" sz="2800" b="1" dirty="0">
              <a:solidFill>
                <a:prstClr val="white"/>
              </a:solidFill>
            </a:endParaRPr>
          </a:p>
        </p:txBody>
      </p:sp>
      <p:sp>
        <p:nvSpPr>
          <p:cNvPr id="12" name="TextBox 11"/>
          <p:cNvSpPr txBox="1"/>
          <p:nvPr/>
        </p:nvSpPr>
        <p:spPr>
          <a:xfrm>
            <a:off x="152400" y="1219200"/>
            <a:ext cx="3459968" cy="4093428"/>
          </a:xfrm>
          <a:prstGeom prst="rect">
            <a:avLst/>
          </a:prstGeom>
          <a:noFill/>
        </p:spPr>
        <p:txBody>
          <a:bodyPr wrap="square" rtlCol="0">
            <a:spAutoFit/>
          </a:bodyPr>
          <a:lstStyle/>
          <a:p>
            <a:r>
              <a:rPr lang="en-US" altLang="en-US" sz="2000" b="1" dirty="0">
                <a:solidFill>
                  <a:prstClr val="black"/>
                </a:solidFill>
              </a:rPr>
              <a:t>Planning is a management function that </a:t>
            </a:r>
            <a:r>
              <a:rPr lang="en-US" altLang="en-US" sz="2000" b="1" dirty="0" smtClean="0">
                <a:solidFill>
                  <a:prstClr val="black"/>
                </a:solidFill>
              </a:rPr>
              <a:t>– when </a:t>
            </a:r>
            <a:r>
              <a:rPr lang="en-US" altLang="en-US" sz="2000" b="1" dirty="0">
                <a:solidFill>
                  <a:prstClr val="black"/>
                </a:solidFill>
              </a:rPr>
              <a:t>well done – will ensure not </a:t>
            </a:r>
            <a:r>
              <a:rPr lang="en-US" altLang="en-US" sz="2000" b="1" dirty="0" smtClean="0">
                <a:solidFill>
                  <a:prstClr val="black"/>
                </a:solidFill>
              </a:rPr>
              <a:t>only effective </a:t>
            </a:r>
            <a:r>
              <a:rPr lang="en-US" altLang="en-US" sz="2000" b="1" dirty="0">
                <a:solidFill>
                  <a:prstClr val="black"/>
                </a:solidFill>
              </a:rPr>
              <a:t>and smooth </a:t>
            </a:r>
            <a:r>
              <a:rPr lang="en-US" altLang="en-US" sz="2000" b="1" dirty="0" smtClean="0">
                <a:solidFill>
                  <a:prstClr val="black"/>
                </a:solidFill>
              </a:rPr>
              <a:t>implementation of </a:t>
            </a:r>
          </a:p>
          <a:p>
            <a:r>
              <a:rPr lang="en-US" altLang="en-US" sz="2000" b="1" dirty="0" smtClean="0">
                <a:solidFill>
                  <a:prstClr val="black"/>
                </a:solidFill>
              </a:rPr>
              <a:t>activities </a:t>
            </a:r>
            <a:r>
              <a:rPr lang="en-US" altLang="en-US" sz="2000" b="1" dirty="0">
                <a:solidFill>
                  <a:prstClr val="black"/>
                </a:solidFill>
              </a:rPr>
              <a:t>but also </a:t>
            </a:r>
            <a:endParaRPr lang="en-US" altLang="en-US" sz="2000" b="1" dirty="0" smtClean="0">
              <a:solidFill>
                <a:prstClr val="black"/>
              </a:solidFill>
            </a:endParaRPr>
          </a:p>
          <a:p>
            <a:r>
              <a:rPr lang="en-US" altLang="en-US" sz="2000" b="1" dirty="0" smtClean="0">
                <a:solidFill>
                  <a:prstClr val="black"/>
                </a:solidFill>
              </a:rPr>
              <a:t>enables absorption </a:t>
            </a:r>
          </a:p>
          <a:p>
            <a:r>
              <a:rPr lang="en-US" altLang="en-US" sz="2000" b="1" dirty="0" smtClean="0">
                <a:solidFill>
                  <a:prstClr val="black"/>
                </a:solidFill>
              </a:rPr>
              <a:t>of funds, achieve </a:t>
            </a:r>
          </a:p>
          <a:p>
            <a:r>
              <a:rPr lang="en-US" altLang="en-US" sz="2000" b="1" dirty="0" smtClean="0">
                <a:solidFill>
                  <a:prstClr val="black"/>
                </a:solidFill>
              </a:rPr>
              <a:t>targets, </a:t>
            </a:r>
          </a:p>
          <a:p>
            <a:r>
              <a:rPr lang="en-US" altLang="en-US" sz="2000" b="1" dirty="0" smtClean="0">
                <a:solidFill>
                  <a:prstClr val="black"/>
                </a:solidFill>
              </a:rPr>
              <a:t>accountability </a:t>
            </a:r>
          </a:p>
          <a:p>
            <a:r>
              <a:rPr lang="en-US" altLang="en-US" sz="2000" b="1" dirty="0" smtClean="0">
                <a:solidFill>
                  <a:prstClr val="black"/>
                </a:solidFill>
              </a:rPr>
              <a:t>for results, </a:t>
            </a:r>
          </a:p>
          <a:p>
            <a:r>
              <a:rPr lang="en-US" altLang="en-US" sz="2000" b="1" dirty="0">
                <a:solidFill>
                  <a:prstClr val="black"/>
                </a:solidFill>
              </a:rPr>
              <a:t>e</a:t>
            </a:r>
            <a:r>
              <a:rPr lang="en-US" altLang="en-US" sz="2000" b="1" dirty="0" smtClean="0">
                <a:solidFill>
                  <a:prstClr val="black"/>
                </a:solidFill>
              </a:rPr>
              <a:t>fficiency and   </a:t>
            </a:r>
          </a:p>
          <a:p>
            <a:r>
              <a:rPr lang="en-US" altLang="en-US" sz="2000" b="1" dirty="0">
                <a:solidFill>
                  <a:prstClr val="black"/>
                </a:solidFill>
              </a:rPr>
              <a:t>e</a:t>
            </a:r>
            <a:r>
              <a:rPr lang="en-US" altLang="en-US" sz="2000" b="1" dirty="0" smtClean="0">
                <a:solidFill>
                  <a:prstClr val="black"/>
                </a:solidFill>
              </a:rPr>
              <a:t>ffectiveness.</a:t>
            </a:r>
          </a:p>
        </p:txBody>
      </p:sp>
      <p:grpSp>
        <p:nvGrpSpPr>
          <p:cNvPr id="15" name="Group 14"/>
          <p:cNvGrpSpPr/>
          <p:nvPr/>
        </p:nvGrpSpPr>
        <p:grpSpPr>
          <a:xfrm>
            <a:off x="64282" y="6026898"/>
            <a:ext cx="1173968" cy="831102"/>
            <a:chOff x="64282" y="6026898"/>
            <a:chExt cx="1173968" cy="831102"/>
          </a:xfrm>
        </p:grpSpPr>
        <p:sp>
          <p:nvSpPr>
            <p:cNvPr id="13" name="Rounded Rectangle 12"/>
            <p:cNvSpPr/>
            <p:nvPr/>
          </p:nvSpPr>
          <p:spPr>
            <a:xfrm>
              <a:off x="190500" y="6279402"/>
              <a:ext cx="914400" cy="57859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smtClean="0">
                  <a:solidFill>
                    <a:prstClr val="white"/>
                  </a:solidFill>
                </a:rPr>
                <a:t>V</a:t>
              </a:r>
              <a:endParaRPr lang="en-US" b="1" dirty="0">
                <a:solidFill>
                  <a:prstClr val="white"/>
                </a:solidFill>
              </a:endParaRPr>
            </a:p>
          </p:txBody>
        </p:sp>
        <p:sp>
          <p:nvSpPr>
            <p:cNvPr id="14" name="Isosceles Triangle 13"/>
            <p:cNvSpPr/>
            <p:nvPr/>
          </p:nvSpPr>
          <p:spPr>
            <a:xfrm>
              <a:off x="64282" y="6026898"/>
              <a:ext cx="1173968" cy="41200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34" name="Group 33"/>
          <p:cNvGrpSpPr/>
          <p:nvPr/>
        </p:nvGrpSpPr>
        <p:grpSpPr>
          <a:xfrm>
            <a:off x="1340632" y="6019800"/>
            <a:ext cx="1173968" cy="831102"/>
            <a:chOff x="64282" y="6026898"/>
            <a:chExt cx="1173968" cy="831102"/>
          </a:xfrm>
        </p:grpSpPr>
        <p:sp>
          <p:nvSpPr>
            <p:cNvPr id="35" name="Rounded Rectangle 34"/>
            <p:cNvSpPr/>
            <p:nvPr/>
          </p:nvSpPr>
          <p:spPr>
            <a:xfrm>
              <a:off x="190500" y="6279402"/>
              <a:ext cx="914400" cy="57859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smtClean="0">
                  <a:solidFill>
                    <a:prstClr val="white"/>
                  </a:solidFill>
                </a:rPr>
                <a:t>V</a:t>
              </a:r>
              <a:endParaRPr lang="en-US" b="1" dirty="0">
                <a:solidFill>
                  <a:prstClr val="white"/>
                </a:solidFill>
              </a:endParaRPr>
            </a:p>
          </p:txBody>
        </p:sp>
        <p:sp>
          <p:nvSpPr>
            <p:cNvPr id="36" name="Isosceles Triangle 35"/>
            <p:cNvSpPr/>
            <p:nvPr/>
          </p:nvSpPr>
          <p:spPr>
            <a:xfrm>
              <a:off x="64282" y="6026898"/>
              <a:ext cx="1173968" cy="41200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37" name="Group 36"/>
          <p:cNvGrpSpPr/>
          <p:nvPr/>
        </p:nvGrpSpPr>
        <p:grpSpPr>
          <a:xfrm>
            <a:off x="685800" y="5181600"/>
            <a:ext cx="1173968" cy="831102"/>
            <a:chOff x="64282" y="6026898"/>
            <a:chExt cx="1173968" cy="831102"/>
          </a:xfrm>
        </p:grpSpPr>
        <p:sp>
          <p:nvSpPr>
            <p:cNvPr id="38" name="Rounded Rectangle 37"/>
            <p:cNvSpPr/>
            <p:nvPr/>
          </p:nvSpPr>
          <p:spPr>
            <a:xfrm>
              <a:off x="190500" y="6279402"/>
              <a:ext cx="914400" cy="57859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smtClean="0">
                  <a:solidFill>
                    <a:prstClr val="white"/>
                  </a:solidFill>
                </a:rPr>
                <a:t>V</a:t>
              </a:r>
              <a:endParaRPr lang="en-US" b="1" dirty="0">
                <a:solidFill>
                  <a:prstClr val="white"/>
                </a:solidFill>
              </a:endParaRPr>
            </a:p>
          </p:txBody>
        </p:sp>
        <p:sp>
          <p:nvSpPr>
            <p:cNvPr id="39" name="Isosceles Triangle 38"/>
            <p:cNvSpPr/>
            <p:nvPr/>
          </p:nvSpPr>
          <p:spPr>
            <a:xfrm>
              <a:off x="64282" y="6026898"/>
              <a:ext cx="1173968" cy="41200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40" name="Group 39"/>
          <p:cNvGrpSpPr/>
          <p:nvPr/>
        </p:nvGrpSpPr>
        <p:grpSpPr>
          <a:xfrm>
            <a:off x="6465082" y="6007848"/>
            <a:ext cx="1173968" cy="831102"/>
            <a:chOff x="64282" y="6026898"/>
            <a:chExt cx="1173968" cy="831102"/>
          </a:xfrm>
        </p:grpSpPr>
        <p:sp>
          <p:nvSpPr>
            <p:cNvPr id="41" name="Rounded Rectangle 40"/>
            <p:cNvSpPr/>
            <p:nvPr/>
          </p:nvSpPr>
          <p:spPr>
            <a:xfrm>
              <a:off x="190500" y="6279402"/>
              <a:ext cx="914400" cy="57859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smtClean="0">
                  <a:solidFill>
                    <a:prstClr val="white"/>
                  </a:solidFill>
                </a:rPr>
                <a:t>V</a:t>
              </a:r>
              <a:endParaRPr lang="en-US" b="1" dirty="0">
                <a:solidFill>
                  <a:prstClr val="white"/>
                </a:solidFill>
              </a:endParaRPr>
            </a:p>
          </p:txBody>
        </p:sp>
        <p:sp>
          <p:nvSpPr>
            <p:cNvPr id="42" name="Isosceles Triangle 41"/>
            <p:cNvSpPr/>
            <p:nvPr/>
          </p:nvSpPr>
          <p:spPr>
            <a:xfrm>
              <a:off x="64282" y="6026898"/>
              <a:ext cx="1173968" cy="41200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43" name="Group 42"/>
          <p:cNvGrpSpPr/>
          <p:nvPr/>
        </p:nvGrpSpPr>
        <p:grpSpPr>
          <a:xfrm>
            <a:off x="7741432" y="6000750"/>
            <a:ext cx="1173968" cy="831102"/>
            <a:chOff x="64282" y="6026898"/>
            <a:chExt cx="1173968" cy="831102"/>
          </a:xfrm>
        </p:grpSpPr>
        <p:sp>
          <p:nvSpPr>
            <p:cNvPr id="44" name="Rounded Rectangle 43"/>
            <p:cNvSpPr/>
            <p:nvPr/>
          </p:nvSpPr>
          <p:spPr>
            <a:xfrm>
              <a:off x="190500" y="6279402"/>
              <a:ext cx="914400" cy="57859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smtClean="0">
                  <a:solidFill>
                    <a:prstClr val="white"/>
                  </a:solidFill>
                </a:rPr>
                <a:t>V</a:t>
              </a:r>
              <a:endParaRPr lang="en-US" b="1" dirty="0">
                <a:solidFill>
                  <a:prstClr val="white"/>
                </a:solidFill>
              </a:endParaRPr>
            </a:p>
          </p:txBody>
        </p:sp>
        <p:sp>
          <p:nvSpPr>
            <p:cNvPr id="45" name="Isosceles Triangle 44"/>
            <p:cNvSpPr/>
            <p:nvPr/>
          </p:nvSpPr>
          <p:spPr>
            <a:xfrm>
              <a:off x="64282" y="6026898"/>
              <a:ext cx="1173968" cy="41200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46" name="Group 45"/>
          <p:cNvGrpSpPr/>
          <p:nvPr/>
        </p:nvGrpSpPr>
        <p:grpSpPr>
          <a:xfrm>
            <a:off x="7010400" y="5162550"/>
            <a:ext cx="1173968" cy="831102"/>
            <a:chOff x="64282" y="6026898"/>
            <a:chExt cx="1173968" cy="831102"/>
          </a:xfrm>
        </p:grpSpPr>
        <p:sp>
          <p:nvSpPr>
            <p:cNvPr id="47" name="Rounded Rectangle 46"/>
            <p:cNvSpPr/>
            <p:nvPr/>
          </p:nvSpPr>
          <p:spPr>
            <a:xfrm>
              <a:off x="190500" y="6279402"/>
              <a:ext cx="914400" cy="57859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smtClean="0">
                  <a:solidFill>
                    <a:prstClr val="white"/>
                  </a:solidFill>
                </a:rPr>
                <a:t>V</a:t>
              </a:r>
              <a:endParaRPr lang="en-US" b="1" dirty="0">
                <a:solidFill>
                  <a:prstClr val="white"/>
                </a:solidFill>
              </a:endParaRPr>
            </a:p>
          </p:txBody>
        </p:sp>
        <p:sp>
          <p:nvSpPr>
            <p:cNvPr id="48" name="Isosceles Triangle 47"/>
            <p:cNvSpPr/>
            <p:nvPr/>
          </p:nvSpPr>
          <p:spPr>
            <a:xfrm>
              <a:off x="64282" y="6026898"/>
              <a:ext cx="1173968" cy="41200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49" name="Group 48"/>
          <p:cNvGrpSpPr/>
          <p:nvPr/>
        </p:nvGrpSpPr>
        <p:grpSpPr>
          <a:xfrm>
            <a:off x="3810000" y="6026898"/>
            <a:ext cx="1173968" cy="831102"/>
            <a:chOff x="64282" y="6026898"/>
            <a:chExt cx="1173968" cy="831102"/>
          </a:xfrm>
        </p:grpSpPr>
        <p:sp>
          <p:nvSpPr>
            <p:cNvPr id="50" name="Rounded Rectangle 49"/>
            <p:cNvSpPr/>
            <p:nvPr/>
          </p:nvSpPr>
          <p:spPr>
            <a:xfrm>
              <a:off x="190500" y="6279402"/>
              <a:ext cx="914400" cy="57859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smtClean="0">
                  <a:solidFill>
                    <a:prstClr val="white"/>
                  </a:solidFill>
                </a:rPr>
                <a:t>V</a:t>
              </a:r>
              <a:endParaRPr lang="en-US" b="1" dirty="0">
                <a:solidFill>
                  <a:prstClr val="white"/>
                </a:solidFill>
              </a:endParaRPr>
            </a:p>
          </p:txBody>
        </p:sp>
        <p:sp>
          <p:nvSpPr>
            <p:cNvPr id="51" name="Isosceles Triangle 50"/>
            <p:cNvSpPr/>
            <p:nvPr/>
          </p:nvSpPr>
          <p:spPr>
            <a:xfrm>
              <a:off x="64282" y="6026898"/>
              <a:ext cx="1173968" cy="41200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52" name="Group 51"/>
          <p:cNvGrpSpPr/>
          <p:nvPr/>
        </p:nvGrpSpPr>
        <p:grpSpPr>
          <a:xfrm>
            <a:off x="5086350" y="6019800"/>
            <a:ext cx="1173968" cy="831102"/>
            <a:chOff x="64282" y="6026898"/>
            <a:chExt cx="1173968" cy="831102"/>
          </a:xfrm>
        </p:grpSpPr>
        <p:sp>
          <p:nvSpPr>
            <p:cNvPr id="53" name="Rounded Rectangle 52"/>
            <p:cNvSpPr/>
            <p:nvPr/>
          </p:nvSpPr>
          <p:spPr>
            <a:xfrm>
              <a:off x="190500" y="6279402"/>
              <a:ext cx="914400" cy="57859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smtClean="0">
                  <a:solidFill>
                    <a:prstClr val="white"/>
                  </a:solidFill>
                </a:rPr>
                <a:t>V</a:t>
              </a:r>
              <a:endParaRPr lang="en-US" b="1" dirty="0">
                <a:solidFill>
                  <a:prstClr val="white"/>
                </a:solidFill>
              </a:endParaRPr>
            </a:p>
          </p:txBody>
        </p:sp>
        <p:sp>
          <p:nvSpPr>
            <p:cNvPr id="54" name="Isosceles Triangle 53"/>
            <p:cNvSpPr/>
            <p:nvPr/>
          </p:nvSpPr>
          <p:spPr>
            <a:xfrm>
              <a:off x="64282" y="6026898"/>
              <a:ext cx="1173968" cy="41200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55" name="Group 54"/>
          <p:cNvGrpSpPr/>
          <p:nvPr/>
        </p:nvGrpSpPr>
        <p:grpSpPr>
          <a:xfrm>
            <a:off x="2571750" y="6023349"/>
            <a:ext cx="1173968" cy="831102"/>
            <a:chOff x="64282" y="6026898"/>
            <a:chExt cx="1173968" cy="831102"/>
          </a:xfrm>
        </p:grpSpPr>
        <p:sp>
          <p:nvSpPr>
            <p:cNvPr id="56" name="Rounded Rectangle 55"/>
            <p:cNvSpPr/>
            <p:nvPr/>
          </p:nvSpPr>
          <p:spPr>
            <a:xfrm>
              <a:off x="190500" y="6279402"/>
              <a:ext cx="914400" cy="57859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smtClean="0">
                  <a:solidFill>
                    <a:prstClr val="white"/>
                  </a:solidFill>
                </a:rPr>
                <a:t>V</a:t>
              </a:r>
              <a:endParaRPr lang="en-US" b="1" dirty="0">
                <a:solidFill>
                  <a:prstClr val="white"/>
                </a:solidFill>
              </a:endParaRPr>
            </a:p>
          </p:txBody>
        </p:sp>
        <p:sp>
          <p:nvSpPr>
            <p:cNvPr id="57" name="Isosceles Triangle 56"/>
            <p:cNvSpPr/>
            <p:nvPr/>
          </p:nvSpPr>
          <p:spPr>
            <a:xfrm>
              <a:off x="64282" y="6026898"/>
              <a:ext cx="1173968" cy="41200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58" name="Rectangle 57"/>
          <p:cNvSpPr/>
          <p:nvPr/>
        </p:nvSpPr>
        <p:spPr>
          <a:xfrm>
            <a:off x="190501" y="591593"/>
            <a:ext cx="4193422" cy="584775"/>
          </a:xfrm>
          <a:prstGeom prst="rect">
            <a:avLst/>
          </a:prstGeom>
          <a:noFill/>
        </p:spPr>
        <p:txBody>
          <a:bodyPr wrap="square" lIns="91440" tIns="45720" rIns="91440" bIns="45720">
            <a:spAutoFit/>
          </a:bodyPr>
          <a:lstStyle/>
          <a:p>
            <a:pPr algn="ctr"/>
            <a:r>
              <a:rPr lang="en-US" sz="3200" b="1" dirty="0">
                <a:latin typeface="Arial" pitchFamily="34" charset="0"/>
                <a:ea typeface="+mj-ea"/>
                <a:cs typeface="Arial" pitchFamily="34" charset="0"/>
              </a:rPr>
              <a:t>Bottom up Planning</a:t>
            </a:r>
          </a:p>
        </p:txBody>
      </p:sp>
    </p:spTree>
    <p:extLst>
      <p:ext uri="{BB962C8B-B14F-4D97-AF65-F5344CB8AC3E}">
        <p14:creationId xmlns:p14="http://schemas.microsoft.com/office/powerpoint/2010/main" val="332591251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ppt_x"/>
                                          </p:val>
                                        </p:tav>
                                        <p:tav tm="100000">
                                          <p:val>
                                            <p:strVal val="#ppt_x"/>
                                          </p:val>
                                        </p:tav>
                                      </p:tavLst>
                                    </p:anim>
                                    <p:anim calcmode="lin" valueType="num">
                                      <p:cBhvr additive="base">
                                        <p:cTn id="20" dur="500" fill="hold"/>
                                        <p:tgtEl>
                                          <p:spTgt spid="3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ppt_x"/>
                                          </p:val>
                                        </p:tav>
                                        <p:tav tm="100000">
                                          <p:val>
                                            <p:strVal val="#ppt_x"/>
                                          </p:val>
                                        </p:tav>
                                      </p:tavLst>
                                    </p:anim>
                                    <p:anim calcmode="lin" valueType="num">
                                      <p:cBhvr additive="base">
                                        <p:cTn id="24" dur="500" fill="hold"/>
                                        <p:tgtEl>
                                          <p:spTgt spid="37"/>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ppt_x"/>
                                          </p:val>
                                        </p:tav>
                                        <p:tav tm="100000">
                                          <p:val>
                                            <p:strVal val="#ppt_x"/>
                                          </p:val>
                                        </p:tav>
                                      </p:tavLst>
                                    </p:anim>
                                    <p:anim calcmode="lin" valueType="num">
                                      <p:cBhvr additive="base">
                                        <p:cTn id="28" dur="500" fill="hold"/>
                                        <p:tgtEl>
                                          <p:spTgt spid="40"/>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500" fill="hold"/>
                                        <p:tgtEl>
                                          <p:spTgt spid="43"/>
                                        </p:tgtEl>
                                        <p:attrNameLst>
                                          <p:attrName>ppt_x</p:attrName>
                                        </p:attrNameLst>
                                      </p:cBhvr>
                                      <p:tavLst>
                                        <p:tav tm="0">
                                          <p:val>
                                            <p:strVal val="#ppt_x"/>
                                          </p:val>
                                        </p:tav>
                                        <p:tav tm="100000">
                                          <p:val>
                                            <p:strVal val="#ppt_x"/>
                                          </p:val>
                                        </p:tav>
                                      </p:tavLst>
                                    </p:anim>
                                    <p:anim calcmode="lin" valueType="num">
                                      <p:cBhvr additive="base">
                                        <p:cTn id="32" dur="500" fill="hold"/>
                                        <p:tgtEl>
                                          <p:spTgt spid="43"/>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500" fill="hold"/>
                                        <p:tgtEl>
                                          <p:spTgt spid="46"/>
                                        </p:tgtEl>
                                        <p:attrNameLst>
                                          <p:attrName>ppt_x</p:attrName>
                                        </p:attrNameLst>
                                      </p:cBhvr>
                                      <p:tavLst>
                                        <p:tav tm="0">
                                          <p:val>
                                            <p:strVal val="#ppt_x"/>
                                          </p:val>
                                        </p:tav>
                                        <p:tav tm="100000">
                                          <p:val>
                                            <p:strVal val="#ppt_x"/>
                                          </p:val>
                                        </p:tav>
                                      </p:tavLst>
                                    </p:anim>
                                    <p:anim calcmode="lin" valueType="num">
                                      <p:cBhvr additive="base">
                                        <p:cTn id="36" dur="500" fill="hold"/>
                                        <p:tgtEl>
                                          <p:spTgt spid="46"/>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49"/>
                                        </p:tgtEl>
                                        <p:attrNameLst>
                                          <p:attrName>style.visibility</p:attrName>
                                        </p:attrNameLst>
                                      </p:cBhvr>
                                      <p:to>
                                        <p:strVal val="visible"/>
                                      </p:to>
                                    </p:set>
                                    <p:anim calcmode="lin" valueType="num">
                                      <p:cBhvr additive="base">
                                        <p:cTn id="39" dur="500" fill="hold"/>
                                        <p:tgtEl>
                                          <p:spTgt spid="49"/>
                                        </p:tgtEl>
                                        <p:attrNameLst>
                                          <p:attrName>ppt_x</p:attrName>
                                        </p:attrNameLst>
                                      </p:cBhvr>
                                      <p:tavLst>
                                        <p:tav tm="0">
                                          <p:val>
                                            <p:strVal val="#ppt_x"/>
                                          </p:val>
                                        </p:tav>
                                        <p:tav tm="100000">
                                          <p:val>
                                            <p:strVal val="#ppt_x"/>
                                          </p:val>
                                        </p:tav>
                                      </p:tavLst>
                                    </p:anim>
                                    <p:anim calcmode="lin" valueType="num">
                                      <p:cBhvr additive="base">
                                        <p:cTn id="40" dur="500" fill="hold"/>
                                        <p:tgtEl>
                                          <p:spTgt spid="49"/>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additive="base">
                                        <p:cTn id="43" dur="500" fill="hold"/>
                                        <p:tgtEl>
                                          <p:spTgt spid="52"/>
                                        </p:tgtEl>
                                        <p:attrNameLst>
                                          <p:attrName>ppt_x</p:attrName>
                                        </p:attrNameLst>
                                      </p:cBhvr>
                                      <p:tavLst>
                                        <p:tav tm="0">
                                          <p:val>
                                            <p:strVal val="#ppt_x"/>
                                          </p:val>
                                        </p:tav>
                                        <p:tav tm="100000">
                                          <p:val>
                                            <p:strVal val="#ppt_x"/>
                                          </p:val>
                                        </p:tav>
                                      </p:tavLst>
                                    </p:anim>
                                    <p:anim calcmode="lin" valueType="num">
                                      <p:cBhvr additive="base">
                                        <p:cTn id="44" dur="500" fill="hold"/>
                                        <p:tgtEl>
                                          <p:spTgt spid="52"/>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55"/>
                                        </p:tgtEl>
                                        <p:attrNameLst>
                                          <p:attrName>style.visibility</p:attrName>
                                        </p:attrNameLst>
                                      </p:cBhvr>
                                      <p:to>
                                        <p:strVal val="visible"/>
                                      </p:to>
                                    </p:set>
                                    <p:anim calcmode="lin" valueType="num">
                                      <p:cBhvr additive="base">
                                        <p:cTn id="47" dur="500" fill="hold"/>
                                        <p:tgtEl>
                                          <p:spTgt spid="55"/>
                                        </p:tgtEl>
                                        <p:attrNameLst>
                                          <p:attrName>ppt_x</p:attrName>
                                        </p:attrNameLst>
                                      </p:cBhvr>
                                      <p:tavLst>
                                        <p:tav tm="0">
                                          <p:val>
                                            <p:strVal val="#ppt_x"/>
                                          </p:val>
                                        </p:tav>
                                        <p:tav tm="100000">
                                          <p:val>
                                            <p:strVal val="#ppt_x"/>
                                          </p:val>
                                        </p:tav>
                                      </p:tavLst>
                                    </p:anim>
                                    <p:anim calcmode="lin" valueType="num">
                                      <p:cBhvr additive="base">
                                        <p:cTn id="48" dur="500" fill="hold"/>
                                        <p:tgtEl>
                                          <p:spTgt spid="55"/>
                                        </p:tgtEl>
                                        <p:attrNameLst>
                                          <p:attrName>ppt_y</p:attrName>
                                        </p:attrNameLst>
                                      </p:cBhvr>
                                      <p:tavLst>
                                        <p:tav tm="0">
                                          <p:val>
                                            <p:strVal val="1+#ppt_h/2"/>
                                          </p:val>
                                        </p:tav>
                                        <p:tav tm="100000">
                                          <p:val>
                                            <p:strVal val="#ppt_y"/>
                                          </p:val>
                                        </p:tav>
                                      </p:tavLst>
                                    </p:anim>
                                  </p:childTnLst>
                                </p:cTn>
                              </p:par>
                              <p:par>
                                <p:cTn id="49" presetID="2" presetClass="entr" presetSubtype="12" fill="hold" nodeType="with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0-#ppt_w/2"/>
                                          </p:val>
                                        </p:tav>
                                        <p:tav tm="100000">
                                          <p:val>
                                            <p:strVal val="#ppt_x"/>
                                          </p:val>
                                        </p:tav>
                                      </p:tavLst>
                                    </p:anim>
                                    <p:anim calcmode="lin" valueType="num">
                                      <p:cBhvr additive="base">
                                        <p:cTn id="52" dur="500" fill="hold"/>
                                        <p:tgtEl>
                                          <p:spTgt spid="8"/>
                                        </p:tgtEl>
                                        <p:attrNameLst>
                                          <p:attrName>ppt_y</p:attrName>
                                        </p:attrNameLst>
                                      </p:cBhvr>
                                      <p:tavLst>
                                        <p:tav tm="0">
                                          <p:val>
                                            <p:strVal val="1+#ppt_h/2"/>
                                          </p:val>
                                        </p:tav>
                                        <p:tav tm="100000">
                                          <p:val>
                                            <p:strVal val="#ppt_y"/>
                                          </p:val>
                                        </p:tav>
                                      </p:tavLst>
                                    </p:anim>
                                  </p:childTnLst>
                                </p:cTn>
                              </p:par>
                            </p:childTnLst>
                          </p:cTn>
                        </p:par>
                        <p:par>
                          <p:cTn id="53" fill="hold">
                            <p:stCondLst>
                              <p:cond delay="500"/>
                            </p:stCondLst>
                            <p:childTnLst>
                              <p:par>
                                <p:cTn id="54" presetID="2" presetClass="entr" presetSubtype="12" fill="hold" nodeType="afterEffect">
                                  <p:stCondLst>
                                    <p:cond delay="0"/>
                                  </p:stCondLst>
                                  <p:childTnLst>
                                    <p:set>
                                      <p:cBhvr>
                                        <p:cTn id="55" dur="1" fill="hold">
                                          <p:stCondLst>
                                            <p:cond delay="0"/>
                                          </p:stCondLst>
                                        </p:cTn>
                                        <p:tgtEl>
                                          <p:spTgt spid="7"/>
                                        </p:tgtEl>
                                        <p:attrNameLst>
                                          <p:attrName>style.visibility</p:attrName>
                                        </p:attrNameLst>
                                      </p:cBhvr>
                                      <p:to>
                                        <p:strVal val="visible"/>
                                      </p:to>
                                    </p:set>
                                    <p:anim calcmode="lin" valueType="num">
                                      <p:cBhvr additive="base">
                                        <p:cTn id="56" dur="500" fill="hold"/>
                                        <p:tgtEl>
                                          <p:spTgt spid="7"/>
                                        </p:tgtEl>
                                        <p:attrNameLst>
                                          <p:attrName>ppt_x</p:attrName>
                                        </p:attrNameLst>
                                      </p:cBhvr>
                                      <p:tavLst>
                                        <p:tav tm="0">
                                          <p:val>
                                            <p:strVal val="0-#ppt_w/2"/>
                                          </p:val>
                                        </p:tav>
                                        <p:tav tm="100000">
                                          <p:val>
                                            <p:strVal val="#ppt_x"/>
                                          </p:val>
                                        </p:tav>
                                      </p:tavLst>
                                    </p:anim>
                                    <p:anim calcmode="lin" valueType="num">
                                      <p:cBhvr additive="base">
                                        <p:cTn id="57" dur="500" fill="hold"/>
                                        <p:tgtEl>
                                          <p:spTgt spid="7"/>
                                        </p:tgtEl>
                                        <p:attrNameLst>
                                          <p:attrName>ppt_y</p:attrName>
                                        </p:attrNameLst>
                                      </p:cBhvr>
                                      <p:tavLst>
                                        <p:tav tm="0">
                                          <p:val>
                                            <p:strVal val="1+#ppt_h/2"/>
                                          </p:val>
                                        </p:tav>
                                        <p:tav tm="100000">
                                          <p:val>
                                            <p:strVal val="#ppt_y"/>
                                          </p:val>
                                        </p:tav>
                                      </p:tavLst>
                                    </p:anim>
                                  </p:childTnLst>
                                </p:cTn>
                              </p:par>
                            </p:childTnLst>
                          </p:cTn>
                        </p:par>
                        <p:par>
                          <p:cTn id="58" fill="hold">
                            <p:stCondLst>
                              <p:cond delay="1000"/>
                            </p:stCondLst>
                            <p:childTnLst>
                              <p:par>
                                <p:cTn id="59" presetID="2" presetClass="entr" presetSubtype="12" fill="hold" nodeType="after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additive="base">
                                        <p:cTn id="61" dur="500" fill="hold"/>
                                        <p:tgtEl>
                                          <p:spTgt spid="6"/>
                                        </p:tgtEl>
                                        <p:attrNameLst>
                                          <p:attrName>ppt_x</p:attrName>
                                        </p:attrNameLst>
                                      </p:cBhvr>
                                      <p:tavLst>
                                        <p:tav tm="0">
                                          <p:val>
                                            <p:strVal val="0-#ppt_w/2"/>
                                          </p:val>
                                        </p:tav>
                                        <p:tav tm="100000">
                                          <p:val>
                                            <p:strVal val="#ppt_x"/>
                                          </p:val>
                                        </p:tav>
                                      </p:tavLst>
                                    </p:anim>
                                    <p:anim calcmode="lin" valueType="num">
                                      <p:cBhvr additive="base">
                                        <p:cTn id="62" dur="500" fill="hold"/>
                                        <p:tgtEl>
                                          <p:spTgt spid="6"/>
                                        </p:tgtEl>
                                        <p:attrNameLst>
                                          <p:attrName>ppt_y</p:attrName>
                                        </p:attrNameLst>
                                      </p:cBhvr>
                                      <p:tavLst>
                                        <p:tav tm="0">
                                          <p:val>
                                            <p:strVal val="1+#ppt_h/2"/>
                                          </p:val>
                                        </p:tav>
                                        <p:tav tm="100000">
                                          <p:val>
                                            <p:strVal val="#ppt_y"/>
                                          </p:val>
                                        </p:tav>
                                      </p:tavLst>
                                    </p:anim>
                                  </p:childTnLst>
                                </p:cTn>
                              </p:par>
                            </p:childTnLst>
                          </p:cTn>
                        </p:par>
                        <p:par>
                          <p:cTn id="63" fill="hold">
                            <p:stCondLst>
                              <p:cond delay="1500"/>
                            </p:stCondLst>
                            <p:childTnLst>
                              <p:par>
                                <p:cTn id="64" presetID="2" presetClass="entr" presetSubtype="12" fill="hold" nodeType="afterEffect">
                                  <p:stCondLst>
                                    <p:cond delay="0"/>
                                  </p:stCondLst>
                                  <p:childTnLst>
                                    <p:set>
                                      <p:cBhvr>
                                        <p:cTn id="65" dur="1" fill="hold">
                                          <p:stCondLst>
                                            <p:cond delay="0"/>
                                          </p:stCondLst>
                                        </p:cTn>
                                        <p:tgtEl>
                                          <p:spTgt spid="5"/>
                                        </p:tgtEl>
                                        <p:attrNameLst>
                                          <p:attrName>style.visibility</p:attrName>
                                        </p:attrNameLst>
                                      </p:cBhvr>
                                      <p:to>
                                        <p:strVal val="visible"/>
                                      </p:to>
                                    </p:set>
                                    <p:anim calcmode="lin" valueType="num">
                                      <p:cBhvr additive="base">
                                        <p:cTn id="66" dur="500" fill="hold"/>
                                        <p:tgtEl>
                                          <p:spTgt spid="5"/>
                                        </p:tgtEl>
                                        <p:attrNameLst>
                                          <p:attrName>ppt_x</p:attrName>
                                        </p:attrNameLst>
                                      </p:cBhvr>
                                      <p:tavLst>
                                        <p:tav tm="0">
                                          <p:val>
                                            <p:strVal val="0-#ppt_w/2"/>
                                          </p:val>
                                        </p:tav>
                                        <p:tav tm="100000">
                                          <p:val>
                                            <p:strVal val="#ppt_x"/>
                                          </p:val>
                                        </p:tav>
                                      </p:tavLst>
                                    </p:anim>
                                    <p:anim calcmode="lin" valueType="num">
                                      <p:cBhvr additive="base">
                                        <p:cTn id="67" dur="500" fill="hold"/>
                                        <p:tgtEl>
                                          <p:spTgt spid="5"/>
                                        </p:tgtEl>
                                        <p:attrNameLst>
                                          <p:attrName>ppt_y</p:attrName>
                                        </p:attrNameLst>
                                      </p:cBhvr>
                                      <p:tavLst>
                                        <p:tav tm="0">
                                          <p:val>
                                            <p:strVal val="1+#ppt_h/2"/>
                                          </p:val>
                                        </p:tav>
                                        <p:tav tm="100000">
                                          <p:val>
                                            <p:strVal val="#ppt_y"/>
                                          </p:val>
                                        </p:tav>
                                      </p:tavLst>
                                    </p:anim>
                                  </p:childTnLst>
                                </p:cTn>
                              </p:par>
                            </p:childTnLst>
                          </p:cTn>
                        </p:par>
                        <p:par>
                          <p:cTn id="68" fill="hold">
                            <p:stCondLst>
                              <p:cond delay="2000"/>
                            </p:stCondLst>
                            <p:childTnLst>
                              <p:par>
                                <p:cTn id="69" presetID="2" presetClass="entr" presetSubtype="12" fill="hold" nodeType="afterEffect">
                                  <p:stCondLst>
                                    <p:cond delay="0"/>
                                  </p:stCondLst>
                                  <p:childTnLst>
                                    <p:set>
                                      <p:cBhvr>
                                        <p:cTn id="70" dur="1" fill="hold">
                                          <p:stCondLst>
                                            <p:cond delay="0"/>
                                          </p:stCondLst>
                                        </p:cTn>
                                        <p:tgtEl>
                                          <p:spTgt spid="4"/>
                                        </p:tgtEl>
                                        <p:attrNameLst>
                                          <p:attrName>style.visibility</p:attrName>
                                        </p:attrNameLst>
                                      </p:cBhvr>
                                      <p:to>
                                        <p:strVal val="visible"/>
                                      </p:to>
                                    </p:set>
                                    <p:anim calcmode="lin" valueType="num">
                                      <p:cBhvr additive="base">
                                        <p:cTn id="71" dur="500" fill="hold"/>
                                        <p:tgtEl>
                                          <p:spTgt spid="4"/>
                                        </p:tgtEl>
                                        <p:attrNameLst>
                                          <p:attrName>ppt_x</p:attrName>
                                        </p:attrNameLst>
                                      </p:cBhvr>
                                      <p:tavLst>
                                        <p:tav tm="0">
                                          <p:val>
                                            <p:strVal val="0-#ppt_w/2"/>
                                          </p:val>
                                        </p:tav>
                                        <p:tav tm="100000">
                                          <p:val>
                                            <p:strVal val="#ppt_x"/>
                                          </p:val>
                                        </p:tav>
                                      </p:tavLst>
                                    </p:anim>
                                    <p:anim calcmode="lin" valueType="num">
                                      <p:cBhvr additive="base">
                                        <p:cTn id="72" dur="500" fill="hold"/>
                                        <p:tgtEl>
                                          <p:spTgt spid="4"/>
                                        </p:tgtEl>
                                        <p:attrNameLst>
                                          <p:attrName>ppt_y</p:attrName>
                                        </p:attrNameLst>
                                      </p:cBhvr>
                                      <p:tavLst>
                                        <p:tav tm="0">
                                          <p:val>
                                            <p:strVal val="1+#ppt_h/2"/>
                                          </p:val>
                                        </p:tav>
                                        <p:tav tm="100000">
                                          <p:val>
                                            <p:strVal val="#ppt_y"/>
                                          </p:val>
                                        </p:tav>
                                      </p:tavLst>
                                    </p:anim>
                                  </p:childTnLst>
                                </p:cTn>
                              </p:par>
                            </p:childTnLst>
                          </p:cTn>
                        </p:par>
                        <p:par>
                          <p:cTn id="73" fill="hold">
                            <p:stCondLst>
                              <p:cond delay="2500"/>
                            </p:stCondLst>
                            <p:childTnLst>
                              <p:par>
                                <p:cTn id="74" presetID="22" presetClass="entr" presetSubtype="4" fill="hold" grpId="0" nodeType="afterEffect">
                                  <p:stCondLst>
                                    <p:cond delay="0"/>
                                  </p:stCondLst>
                                  <p:childTnLst>
                                    <p:set>
                                      <p:cBhvr>
                                        <p:cTn id="75" dur="1" fill="hold">
                                          <p:stCondLst>
                                            <p:cond delay="0"/>
                                          </p:stCondLst>
                                        </p:cTn>
                                        <p:tgtEl>
                                          <p:spTgt spid="11"/>
                                        </p:tgtEl>
                                        <p:attrNameLst>
                                          <p:attrName>style.visibility</p:attrName>
                                        </p:attrNameLst>
                                      </p:cBhvr>
                                      <p:to>
                                        <p:strVal val="visible"/>
                                      </p:to>
                                    </p:set>
                                    <p:animEffect transition="in" filter="wipe(down)">
                                      <p:cBhvr>
                                        <p:cTn id="76" dur="500"/>
                                        <p:tgtEl>
                                          <p:spTgt spid="11"/>
                                        </p:tgtEl>
                                      </p:cBhvr>
                                    </p:animEffect>
                                  </p:childTnLst>
                                </p:cTn>
                              </p:par>
                            </p:childTnLst>
                          </p:cTn>
                        </p:par>
                        <p:par>
                          <p:cTn id="77" fill="hold">
                            <p:stCondLst>
                              <p:cond delay="3000"/>
                            </p:stCondLst>
                            <p:childTnLst>
                              <p:par>
                                <p:cTn id="78" presetID="22" presetClass="entr" presetSubtype="1" fill="hold" grpId="0" nodeType="after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wipe(up)">
                                      <p:cBhvr>
                                        <p:cTn id="8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0" grpId="0" animBg="1"/>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6553" y="533400"/>
            <a:ext cx="4908716" cy="584775"/>
          </a:xfrm>
          <a:prstGeom prst="rect">
            <a:avLst/>
          </a:prstGeom>
          <a:noFill/>
        </p:spPr>
        <p:txBody>
          <a:bodyPr wrap="none" lIns="91440" tIns="45720" rIns="91440" bIns="45720">
            <a:spAutoFit/>
          </a:bodyPr>
          <a:lstStyle/>
          <a:p>
            <a:pPr algn="ctr"/>
            <a:r>
              <a:rPr lang="en-US" sz="3200" b="1" dirty="0">
                <a:latin typeface="Arial" pitchFamily="34" charset="0"/>
                <a:ea typeface="+mj-ea"/>
                <a:cs typeface="Arial" pitchFamily="34" charset="0"/>
              </a:rPr>
              <a:t>Township level planning</a:t>
            </a:r>
          </a:p>
        </p:txBody>
      </p:sp>
      <p:sp>
        <p:nvSpPr>
          <p:cNvPr id="3" name="TextBox 2"/>
          <p:cNvSpPr txBox="1"/>
          <p:nvPr/>
        </p:nvSpPr>
        <p:spPr>
          <a:xfrm>
            <a:off x="5751" y="1366421"/>
            <a:ext cx="9120996" cy="5262979"/>
          </a:xfrm>
          <a:prstGeom prst="rect">
            <a:avLst/>
          </a:prstGeom>
          <a:noFill/>
        </p:spPr>
        <p:txBody>
          <a:bodyPr wrap="square" rtlCol="0">
            <a:spAutoFit/>
          </a:bodyPr>
          <a:lstStyle/>
          <a:p>
            <a:pPr lvl="1"/>
            <a:r>
              <a:rPr lang="en-US" sz="2400" b="1" dirty="0">
                <a:solidFill>
                  <a:srgbClr val="C00000"/>
                </a:solidFill>
              </a:rPr>
              <a:t>Identify the </a:t>
            </a:r>
            <a:r>
              <a:rPr lang="en-US" sz="2400" b="1" dirty="0" smtClean="0">
                <a:solidFill>
                  <a:srgbClr val="C00000"/>
                </a:solidFill>
              </a:rPr>
              <a:t>needs/activities </a:t>
            </a:r>
            <a:r>
              <a:rPr lang="en-US" sz="2400" b="1" dirty="0">
                <a:solidFill>
                  <a:srgbClr val="C00000"/>
                </a:solidFill>
              </a:rPr>
              <a:t>at the township level based on the </a:t>
            </a:r>
            <a:r>
              <a:rPr lang="en-US" sz="2400" b="1" dirty="0" smtClean="0">
                <a:solidFill>
                  <a:srgbClr val="C00000"/>
                </a:solidFill>
              </a:rPr>
              <a:t>Strategic directions from the Centre.</a:t>
            </a:r>
            <a:endParaRPr lang="en-US" sz="2400" b="1" dirty="0">
              <a:solidFill>
                <a:srgbClr val="C00000"/>
              </a:solidFill>
            </a:endParaRPr>
          </a:p>
          <a:p>
            <a:pPr marL="914400" lvl="1" indent="-457200">
              <a:buFontTx/>
              <a:buChar char="-"/>
            </a:pPr>
            <a:r>
              <a:rPr lang="en-US" sz="2400" b="1" dirty="0" smtClean="0">
                <a:solidFill>
                  <a:srgbClr val="7030A0"/>
                </a:solidFill>
              </a:rPr>
              <a:t>Planning/Organizing/ Evaluation </a:t>
            </a:r>
            <a:endParaRPr lang="en-US" sz="2400" b="1" dirty="0">
              <a:solidFill>
                <a:srgbClr val="7030A0"/>
              </a:solidFill>
            </a:endParaRPr>
          </a:p>
          <a:p>
            <a:pPr marL="1371600" lvl="2" indent="-457200">
              <a:buFontTx/>
              <a:buChar char="-"/>
            </a:pPr>
            <a:r>
              <a:rPr lang="en-US" sz="2400" dirty="0" smtClean="0"/>
              <a:t>Meetings</a:t>
            </a:r>
          </a:p>
          <a:p>
            <a:pPr marL="914400" lvl="1" indent="-457200">
              <a:buFontTx/>
              <a:buChar char="-"/>
            </a:pPr>
            <a:r>
              <a:rPr lang="en-US" sz="2400" b="1" dirty="0" smtClean="0">
                <a:solidFill>
                  <a:srgbClr val="7030A0"/>
                </a:solidFill>
              </a:rPr>
              <a:t>Major Implementation activities</a:t>
            </a:r>
            <a:endParaRPr lang="en-US" sz="2400" b="1" dirty="0">
              <a:solidFill>
                <a:srgbClr val="7030A0"/>
              </a:solidFill>
            </a:endParaRPr>
          </a:p>
          <a:p>
            <a:pPr marL="1371600" lvl="2" indent="-457200">
              <a:buFontTx/>
              <a:buChar char="-"/>
            </a:pPr>
            <a:r>
              <a:rPr lang="en-US" sz="2400" dirty="0"/>
              <a:t>Training/Refresher </a:t>
            </a:r>
            <a:r>
              <a:rPr lang="en-US" sz="2400" dirty="0" smtClean="0"/>
              <a:t>Training</a:t>
            </a:r>
          </a:p>
          <a:p>
            <a:pPr marL="1371600" lvl="2" indent="-457200">
              <a:buFontTx/>
              <a:buChar char="-"/>
            </a:pPr>
            <a:r>
              <a:rPr lang="en-US" altLang="en-US" sz="2400" dirty="0" smtClean="0"/>
              <a:t>Monitoring visits</a:t>
            </a:r>
          </a:p>
          <a:p>
            <a:pPr marL="1371600" lvl="2" indent="-457200">
              <a:buFontTx/>
              <a:buChar char="-"/>
            </a:pPr>
            <a:r>
              <a:rPr lang="en-US" altLang="en-US" sz="2400" dirty="0" smtClean="0"/>
              <a:t>Transportation </a:t>
            </a:r>
            <a:r>
              <a:rPr lang="en-US" altLang="en-US" sz="2400" dirty="0"/>
              <a:t>of </a:t>
            </a:r>
            <a:r>
              <a:rPr lang="en-US" altLang="en-US" sz="2400" dirty="0" smtClean="0"/>
              <a:t>Drugs/LLIN distribution </a:t>
            </a:r>
          </a:p>
          <a:p>
            <a:pPr marL="1371600" lvl="2" indent="-457200">
              <a:buFontTx/>
              <a:buChar char="-"/>
            </a:pPr>
            <a:r>
              <a:rPr lang="en-US" altLang="en-US" sz="2400" dirty="0" smtClean="0"/>
              <a:t>Patient </a:t>
            </a:r>
            <a:r>
              <a:rPr lang="en-US" altLang="en-US" sz="2400" dirty="0"/>
              <a:t>support + Lab </a:t>
            </a:r>
            <a:r>
              <a:rPr lang="en-US" altLang="en-US" sz="2400" dirty="0" smtClean="0"/>
              <a:t>support + CHBC</a:t>
            </a:r>
          </a:p>
          <a:p>
            <a:pPr marL="1371600" lvl="2" indent="-457200">
              <a:buFontTx/>
              <a:buChar char="-"/>
            </a:pPr>
            <a:r>
              <a:rPr lang="en-US" altLang="en-US" sz="2400" dirty="0" smtClean="0"/>
              <a:t>Infrastructure </a:t>
            </a:r>
            <a:r>
              <a:rPr lang="en-US" altLang="en-US" sz="2400" dirty="0"/>
              <a:t>and equipment+ office supplies +</a:t>
            </a:r>
            <a:r>
              <a:rPr lang="en-US" altLang="en-US" sz="2400" dirty="0" smtClean="0"/>
              <a:t>IEC</a:t>
            </a:r>
          </a:p>
          <a:p>
            <a:pPr marL="1371600" lvl="2" indent="-457200">
              <a:buFontTx/>
              <a:buChar char="-"/>
            </a:pPr>
            <a:r>
              <a:rPr lang="en-US" altLang="en-US" sz="2400" dirty="0" smtClean="0"/>
              <a:t>Repair </a:t>
            </a:r>
            <a:r>
              <a:rPr lang="en-US" altLang="en-US" sz="2400" dirty="0"/>
              <a:t>and maintenance</a:t>
            </a:r>
            <a:endParaRPr lang="en-US" sz="2400" dirty="0"/>
          </a:p>
          <a:p>
            <a:pPr marL="1371600" lvl="2" indent="-457200">
              <a:buFontTx/>
              <a:buChar char="-"/>
            </a:pPr>
            <a:r>
              <a:rPr lang="en-US" sz="2400" dirty="0"/>
              <a:t>Routine </a:t>
            </a:r>
            <a:r>
              <a:rPr lang="en-US" sz="2400" dirty="0" smtClean="0"/>
              <a:t>and outreach </a:t>
            </a:r>
            <a:r>
              <a:rPr lang="en-US" sz="2400" dirty="0"/>
              <a:t>activities</a:t>
            </a:r>
          </a:p>
          <a:p>
            <a:pPr marL="1371600" lvl="2" indent="-457200">
              <a:buFontTx/>
              <a:buChar char="-"/>
            </a:pPr>
            <a:r>
              <a:rPr lang="en-US" sz="2400" dirty="0"/>
              <a:t>Special such as </a:t>
            </a:r>
            <a:r>
              <a:rPr lang="en-US" sz="2400" dirty="0" smtClean="0"/>
              <a:t>WAD/WTBD/WMD</a:t>
            </a:r>
          </a:p>
          <a:p>
            <a:pPr marL="1371600" lvl="2" indent="-457200">
              <a:buFontTx/>
              <a:buChar char="-"/>
            </a:pPr>
            <a:r>
              <a:rPr lang="en-US" sz="2400" dirty="0" smtClean="0"/>
              <a:t>Reporting</a:t>
            </a:r>
            <a:endParaRPr lang="en-US" sz="2400" dirty="0"/>
          </a:p>
        </p:txBody>
      </p:sp>
    </p:spTree>
    <p:extLst>
      <p:ext uri="{BB962C8B-B14F-4D97-AF65-F5344CB8AC3E}">
        <p14:creationId xmlns:p14="http://schemas.microsoft.com/office/powerpoint/2010/main" val="28207043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5"/>
          <p:cNvSpPr>
            <a:spLocks noGrp="1"/>
          </p:cNvSpPr>
          <p:nvPr>
            <p:ph type="title"/>
          </p:nvPr>
        </p:nvSpPr>
        <p:spPr>
          <a:xfrm>
            <a:off x="0" y="533400"/>
            <a:ext cx="9144000" cy="1143000"/>
          </a:xfrm>
        </p:spPr>
        <p:txBody>
          <a:bodyPr>
            <a:noAutofit/>
          </a:bodyPr>
          <a:lstStyle/>
          <a:p>
            <a:r>
              <a:rPr lang="en-US" altLang="en-US" sz="3200" b="1" dirty="0">
                <a:latin typeface="Arial" pitchFamily="34" charset="0"/>
                <a:cs typeface="Arial" pitchFamily="34" charset="0"/>
              </a:rPr>
              <a:t>Quarterly Work plan/ Operational Plan</a:t>
            </a:r>
          </a:p>
        </p:txBody>
      </p:sp>
      <p:sp>
        <p:nvSpPr>
          <p:cNvPr id="8195" name="Content Placeholder 6"/>
          <p:cNvSpPr>
            <a:spLocks noGrp="1"/>
          </p:cNvSpPr>
          <p:nvPr>
            <p:ph idx="1"/>
          </p:nvPr>
        </p:nvSpPr>
        <p:spPr>
          <a:xfrm>
            <a:off x="0" y="1752600"/>
            <a:ext cx="9144000" cy="5105400"/>
          </a:xfrm>
          <a:solidFill>
            <a:schemeClr val="tx1"/>
          </a:solidFill>
        </p:spPr>
        <p:txBody>
          <a:bodyPr>
            <a:normAutofit fontScale="92500" lnSpcReduction="10000"/>
          </a:bodyPr>
          <a:lstStyle/>
          <a:p>
            <a:pPr marL="857250" indent="-400050"/>
            <a:endParaRPr lang="en-US" altLang="en-US" sz="1200" b="1" dirty="0" smtClean="0">
              <a:solidFill>
                <a:schemeClr val="bg1"/>
              </a:solidFill>
            </a:endParaRPr>
          </a:p>
          <a:p>
            <a:pPr marL="857250" indent="-400050"/>
            <a:r>
              <a:rPr lang="en-US" altLang="en-US" sz="3600" b="1" dirty="0" smtClean="0">
                <a:solidFill>
                  <a:schemeClr val="bg1"/>
                </a:solidFill>
              </a:rPr>
              <a:t>Who: Participants/responsible for doing</a:t>
            </a:r>
          </a:p>
          <a:p>
            <a:pPr marL="857250" indent="-400050"/>
            <a:r>
              <a:rPr lang="en-US" altLang="en-US" sz="3600" b="1" dirty="0" smtClean="0">
                <a:solidFill>
                  <a:schemeClr val="bg1"/>
                </a:solidFill>
              </a:rPr>
              <a:t>What: Activity described in detail</a:t>
            </a:r>
          </a:p>
          <a:p>
            <a:pPr marL="857250" indent="-400050"/>
            <a:r>
              <a:rPr lang="en-US" altLang="en-US" sz="3600" b="1" dirty="0" smtClean="0">
                <a:solidFill>
                  <a:schemeClr val="bg1"/>
                </a:solidFill>
              </a:rPr>
              <a:t>Where:  Location/Site</a:t>
            </a:r>
          </a:p>
          <a:p>
            <a:pPr marL="857250" indent="-400050"/>
            <a:r>
              <a:rPr lang="en-US" altLang="en-US" sz="3600" b="1" dirty="0" smtClean="0">
                <a:solidFill>
                  <a:schemeClr val="bg1"/>
                </a:solidFill>
              </a:rPr>
              <a:t>When:   Time</a:t>
            </a:r>
          </a:p>
          <a:p>
            <a:pPr marL="857250" indent="-400050"/>
            <a:r>
              <a:rPr lang="en-US" altLang="en-US" sz="3600" b="1" dirty="0" smtClean="0">
                <a:solidFill>
                  <a:schemeClr val="bg1"/>
                </a:solidFill>
              </a:rPr>
              <a:t>Budget:   How </a:t>
            </a:r>
            <a:r>
              <a:rPr lang="en-US" altLang="en-US" sz="3600" b="1" dirty="0">
                <a:solidFill>
                  <a:schemeClr val="bg1"/>
                </a:solidFill>
              </a:rPr>
              <a:t>much needed </a:t>
            </a:r>
            <a:r>
              <a:rPr lang="en-US" altLang="en-US" sz="3600" b="1" dirty="0" smtClean="0">
                <a:solidFill>
                  <a:schemeClr val="bg1"/>
                </a:solidFill>
              </a:rPr>
              <a:t>within </a:t>
            </a:r>
            <a:r>
              <a:rPr lang="en-US" altLang="en-US" sz="3600" b="1" dirty="0">
                <a:solidFill>
                  <a:schemeClr val="bg1"/>
                </a:solidFill>
              </a:rPr>
              <a:t>SOP, c</a:t>
            </a:r>
            <a:r>
              <a:rPr lang="en-US" sz="3600" b="1" dirty="0" smtClean="0">
                <a:solidFill>
                  <a:schemeClr val="bg1"/>
                </a:solidFill>
              </a:rPr>
              <a:t>omply </a:t>
            </a:r>
            <a:r>
              <a:rPr lang="en-US" sz="3600" b="1" dirty="0">
                <a:solidFill>
                  <a:schemeClr val="bg1"/>
                </a:solidFill>
              </a:rPr>
              <a:t>with the guidelines provided from Central level</a:t>
            </a:r>
          </a:p>
          <a:p>
            <a:pPr marL="857250" indent="-400050"/>
            <a:r>
              <a:rPr lang="en-US" altLang="en-US" sz="3600" b="1" dirty="0">
                <a:solidFill>
                  <a:schemeClr val="bg1"/>
                </a:solidFill>
              </a:rPr>
              <a:t>Mode of payment: </a:t>
            </a:r>
            <a:r>
              <a:rPr lang="en-US" altLang="en-US" sz="3600" b="1" dirty="0" smtClean="0">
                <a:solidFill>
                  <a:schemeClr val="bg1"/>
                </a:solidFill>
              </a:rPr>
              <a:t>DD/R/AM (Cash Management)</a:t>
            </a:r>
            <a:endParaRPr lang="en-US" altLang="en-US" dirty="0" smtClean="0">
              <a:solidFill>
                <a:schemeClr val="bg1"/>
              </a:solidFill>
            </a:endParaRPr>
          </a:p>
        </p:txBody>
      </p:sp>
    </p:spTree>
    <p:extLst>
      <p:ext uri="{BB962C8B-B14F-4D97-AF65-F5344CB8AC3E}">
        <p14:creationId xmlns:p14="http://schemas.microsoft.com/office/powerpoint/2010/main" val="3402074840"/>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solidFill>
                  <a:prstClr val="black"/>
                </a:solidFill>
              </a:rPr>
              <a:pPr>
                <a:defRPr/>
              </a:pPr>
              <a:t>8</a:t>
            </a:fld>
            <a:endParaRPr lang="en-US">
              <a:solidFill>
                <a:prstClr val="black"/>
              </a:solidFill>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482" y="609600"/>
            <a:ext cx="8968318"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4267200"/>
            <a:ext cx="9042539" cy="1923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53861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33600" y="552244"/>
            <a:ext cx="4348242" cy="584775"/>
          </a:xfrm>
          <a:prstGeom prst="rect">
            <a:avLst/>
          </a:prstGeom>
          <a:noFill/>
        </p:spPr>
        <p:txBody>
          <a:bodyPr wrap="none" lIns="91440" tIns="45720" rIns="91440" bIns="45720">
            <a:spAutoFit/>
          </a:bodyPr>
          <a:lstStyle/>
          <a:p>
            <a:pPr algn="ctr" eaLnBrk="0" hangingPunct="0"/>
            <a:r>
              <a:rPr lang="en-US" sz="3200" b="1" dirty="0">
                <a:latin typeface="Arial" pitchFamily="34" charset="0"/>
                <a:ea typeface="+mj-ea"/>
                <a:cs typeface="Arial" pitchFamily="34" charset="0"/>
              </a:rPr>
              <a:t>S/R QWP Preparation</a:t>
            </a:r>
          </a:p>
        </p:txBody>
      </p:sp>
      <p:sp>
        <p:nvSpPr>
          <p:cNvPr id="3" name="TextBox 2"/>
          <p:cNvSpPr txBox="1"/>
          <p:nvPr/>
        </p:nvSpPr>
        <p:spPr>
          <a:xfrm>
            <a:off x="5751" y="1387257"/>
            <a:ext cx="9120996" cy="3970318"/>
          </a:xfrm>
          <a:prstGeom prst="rect">
            <a:avLst/>
          </a:prstGeom>
          <a:noFill/>
        </p:spPr>
        <p:txBody>
          <a:bodyPr wrap="square" rtlCol="0">
            <a:spAutoFit/>
          </a:bodyPr>
          <a:lstStyle/>
          <a:p>
            <a:pPr marL="465138"/>
            <a:r>
              <a:rPr lang="en-US" sz="2800" b="1" dirty="0" smtClean="0">
                <a:solidFill>
                  <a:srgbClr val="C00000"/>
                </a:solidFill>
              </a:rPr>
              <a:t>Prioritize the </a:t>
            </a:r>
            <a:r>
              <a:rPr lang="en-US" sz="2800" b="1" dirty="0">
                <a:solidFill>
                  <a:srgbClr val="C00000"/>
                </a:solidFill>
              </a:rPr>
              <a:t>needs/activities at the </a:t>
            </a:r>
            <a:r>
              <a:rPr lang="en-US" sz="2800" b="1" dirty="0" smtClean="0">
                <a:solidFill>
                  <a:srgbClr val="C00000"/>
                </a:solidFill>
              </a:rPr>
              <a:t>S/R level </a:t>
            </a:r>
            <a:r>
              <a:rPr lang="en-US" sz="2800" b="1" dirty="0">
                <a:solidFill>
                  <a:srgbClr val="C00000"/>
                </a:solidFill>
              </a:rPr>
              <a:t>based on the Strategic directions from the Centre </a:t>
            </a:r>
            <a:endParaRPr lang="en-US" sz="2800" b="1" dirty="0" smtClean="0">
              <a:solidFill>
                <a:srgbClr val="C00000"/>
              </a:solidFill>
            </a:endParaRPr>
          </a:p>
          <a:p>
            <a:pPr marL="1371600" lvl="2" indent="-457200">
              <a:buFontTx/>
              <a:buChar char="-"/>
            </a:pPr>
            <a:r>
              <a:rPr lang="en-US" sz="2800" dirty="0"/>
              <a:t>Activities under different </a:t>
            </a:r>
            <a:r>
              <a:rPr lang="en-US" sz="2800" dirty="0" smtClean="0"/>
              <a:t>thematic </a:t>
            </a:r>
            <a:r>
              <a:rPr lang="en-US" sz="2800" dirty="0"/>
              <a:t>areas of the disease </a:t>
            </a:r>
            <a:r>
              <a:rPr lang="en-US" sz="2800" dirty="0" smtClean="0"/>
              <a:t>are optimally targeted</a:t>
            </a:r>
          </a:p>
          <a:p>
            <a:pPr marL="1371600" lvl="2" indent="-457200">
              <a:buFontTx/>
              <a:buChar char="-"/>
            </a:pPr>
            <a:r>
              <a:rPr lang="en-US" sz="2800" dirty="0"/>
              <a:t>Based on local </a:t>
            </a:r>
            <a:r>
              <a:rPr lang="en-US" sz="2800" dirty="0" smtClean="0"/>
              <a:t>needs </a:t>
            </a:r>
            <a:r>
              <a:rPr lang="en-US" sz="2800" dirty="0"/>
              <a:t>and available resources (Time, Place, Person)</a:t>
            </a:r>
          </a:p>
          <a:p>
            <a:pPr marL="1371600" lvl="2" indent="-457200">
              <a:buFontTx/>
              <a:buChar char="-"/>
            </a:pPr>
            <a:r>
              <a:rPr lang="en-US" sz="2800" dirty="0"/>
              <a:t>Based on the locally set targets</a:t>
            </a:r>
          </a:p>
          <a:p>
            <a:pPr marL="1371600" lvl="2" indent="-457200">
              <a:buFontTx/>
              <a:buChar char="-"/>
            </a:pPr>
            <a:r>
              <a:rPr lang="en-US" sz="2800" dirty="0" smtClean="0"/>
              <a:t>Based </a:t>
            </a:r>
            <a:r>
              <a:rPr lang="en-US" sz="2800" dirty="0"/>
              <a:t>on </a:t>
            </a:r>
            <a:r>
              <a:rPr lang="en-US" sz="2800" dirty="0" smtClean="0"/>
              <a:t>State/Regional level </a:t>
            </a:r>
            <a:r>
              <a:rPr lang="en-US" sz="2800" dirty="0" err="1" smtClean="0"/>
              <a:t>Govt</a:t>
            </a:r>
            <a:r>
              <a:rPr lang="en-US" sz="2800" dirty="0" smtClean="0"/>
              <a:t>/Other </a:t>
            </a:r>
            <a:r>
              <a:rPr lang="en-US" sz="2800" dirty="0"/>
              <a:t>donor supported activities plan </a:t>
            </a:r>
            <a:r>
              <a:rPr lang="en-US" sz="2800" dirty="0" smtClean="0"/>
              <a:t>(No overlap)</a:t>
            </a:r>
          </a:p>
        </p:txBody>
      </p:sp>
    </p:spTree>
    <p:extLst>
      <p:ext uri="{BB962C8B-B14F-4D97-AF65-F5344CB8AC3E}">
        <p14:creationId xmlns:p14="http://schemas.microsoft.com/office/powerpoint/2010/main" val="1546574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rgbClr val="000066"/>
        </a:solidFill>
      </a:spPr>
      <a:bodyPr wrap="square" rtlCol="0">
        <a:spAutoFit/>
      </a:bodyPr>
      <a:lstStyle>
        <a:defPPr>
          <a:defRPr b="1" dirty="0" smtClean="0">
            <a:solidFill>
              <a:schemeClr val="bg1"/>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5897</TotalTime>
  <Words>2670</Words>
  <Application>Microsoft Office PowerPoint</Application>
  <PresentationFormat>On-screen Show (4:3)</PresentationFormat>
  <Paragraphs>216</Paragraphs>
  <Slides>19</Slides>
  <Notes>15</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PowerPoint Presentation</vt:lpstr>
      <vt:lpstr>PowerPoint Presentation</vt:lpstr>
      <vt:lpstr>PowerPoint Presentation</vt:lpstr>
      <vt:lpstr>PowerPoint Presentation</vt:lpstr>
      <vt:lpstr>PowerPoint Presentation</vt:lpstr>
      <vt:lpstr>Quarterly Work plan/ Operational Plan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UNOPS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Shaila GUPTA</dc:creator>
  <cp:lastModifiedBy>Sai Bo Bo HTET AUNG</cp:lastModifiedBy>
  <cp:revision>630</cp:revision>
  <cp:lastPrinted>2013-01-14T08:20:32Z</cp:lastPrinted>
  <dcterms:created xsi:type="dcterms:W3CDTF">2011-03-21T11:01:51Z</dcterms:created>
  <dcterms:modified xsi:type="dcterms:W3CDTF">2016-11-15T01:17:34Z</dcterms:modified>
</cp:coreProperties>
</file>