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310" r:id="rId2"/>
    <p:sldId id="261" r:id="rId3"/>
    <p:sldId id="380" r:id="rId4"/>
    <p:sldId id="381" r:id="rId5"/>
    <p:sldId id="366" r:id="rId6"/>
    <p:sldId id="383" r:id="rId7"/>
    <p:sldId id="382" r:id="rId8"/>
    <p:sldId id="377" r:id="rId9"/>
    <p:sldId id="30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9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1119" autoAdjust="0"/>
  </p:normalViewPr>
  <p:slideViewPr>
    <p:cSldViewPr>
      <p:cViewPr>
        <p:scale>
          <a:sx n="60" d="100"/>
          <a:sy n="60" d="100"/>
        </p:scale>
        <p:origin x="-156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2" d="100"/>
        <a:sy n="5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9B83D-E4D8-4264-8BF9-5F1A16991CF2}" type="datetimeFigureOut">
              <a:rPr lang="en-US" smtClean="0"/>
              <a:t>11/6/2016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6D29E-F719-4B36-A361-970C4B0B2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274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6BC64F-4DEC-4595-9420-C6CFD784A950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940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41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866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95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950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902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F4BDE2-E1A5-4936-84E4-92F4DEAC3AE5}" type="slidenum">
              <a:rPr lang="en-US" smtClean="0"/>
              <a:pPr eaLnBrk="1" hangingPunct="1"/>
              <a:t>9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\\unopsdk040002\user home$\leoniec\Desktop\power point\photos\cropped\build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149725"/>
            <a:ext cx="13668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\\unopsdk040002\user home$\leoniec\Desktop\power point\photos\final photos\Nablus Courthouse 3 copy 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\\unopsdk040002\user home$\leoniec\Desktop\power point\photos\final photos\Demining 1793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149725"/>
            <a:ext cx="136842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\\unopsdk040002\user home$\leoniec\Desktop\power point\photos\final photos\Bambamarca-Horizonte-Cacao-Plantaciones-Cooperativa 3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\\unopsdk040002\user home$\leoniec\Desktop\power point\photos\final photos\IMG_7531_3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\\unopsdk040002\user home$\leoniec\Desktop\power point\photos\final photos\DSC0013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1252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195439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55576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55576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95439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55576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195439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61997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11/6/2016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5159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923928" y="3779109"/>
            <a:ext cx="496855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357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11/6/2016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3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4008" y="1628801"/>
            <a:ext cx="4042792" cy="453650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4" y="1628801"/>
            <a:ext cx="4114800" cy="453650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80926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11/6/2016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8421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520" y="1124744"/>
            <a:ext cx="5486400" cy="468052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68144" y="5229200"/>
            <a:ext cx="3024336" cy="580926"/>
          </a:xfrm>
          <a:ln>
            <a:noFill/>
          </a:ln>
        </p:spPr>
        <p:txBody>
          <a:bodyPr/>
          <a:lstStyle>
            <a:lvl1pPr>
              <a:defRPr sz="2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11/6/2016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098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639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195439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55576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55576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95439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55576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195439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543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11/6/2016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986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923928" y="3779109"/>
            <a:ext cx="496855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004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810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3008" y="1556792"/>
            <a:ext cx="4038600" cy="46085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038600" cy="46085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11/6/2016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568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11/6/2016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0" y="11430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6984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11/6/2016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0395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520" y="1124744"/>
            <a:ext cx="5486400" cy="468052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68144" y="5229200"/>
            <a:ext cx="3024336" cy="580926"/>
          </a:xfrm>
          <a:ln>
            <a:noFill/>
          </a:ln>
        </p:spPr>
        <p:txBody>
          <a:bodyPr/>
          <a:lstStyle>
            <a:lvl1pPr>
              <a:defRPr sz="2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11/6/2016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31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\\unopsdk040002\user home$\leoniec\Desktop\power point\photos\cropped\build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149725"/>
            <a:ext cx="13668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\\unopsdk040002\user home$\leoniec\Desktop\power point\photos\final photos\Nablus Courthouse 3 copy 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\\unopsdk040002\user home$\leoniec\Desktop\power point\photos\final photos\Demining 1793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149725"/>
            <a:ext cx="136842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\\unopsdk040002\user home$\leoniec\Desktop\power point\photos\final photos\Bambamarca-Horizonte-Cacao-Plantaciones-Cooperativa 3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\\unopsdk040002\user home$\leoniec\Desktop\power point\photos\final photos\IMG_7531_3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\\unopsdk040002\user home$\leoniec\Desktop\power point\photos\final photos\DSC0013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9699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hyperlink" Target="http://www.unops.org/" TargetMode="Externa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\\unopsdk040002\user home$\leoniec\Desktop\power point\back pp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976313"/>
            <a:ext cx="8229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fld id="{50B290DC-B9A1-47C7-9F1C-E686F426CC2A}" type="datetimeFigureOut">
              <a:rPr lang="en-US" smtClean="0"/>
              <a:t>11/6/2016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pic>
        <p:nvPicPr>
          <p:cNvPr id="1032" name="Picture 13" descr="\\crp.unops.local\files\DivisionData\EO\Communications\Logos\UNOPS Logo\UNOPS logo_2009\UNOPS_logo_2009_C-70M-36Y-0K-0.gif">
            <a:hlinkClick r:id="rId19"/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88913"/>
            <a:ext cx="159385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2800" b="1" kern="1200" dirty="0">
          <a:solidFill>
            <a:srgbClr val="6F6F6F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F6F6F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F6F6F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F6F6F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6F6F6F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7375E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7375E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7375E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33800" y="672334"/>
            <a:ext cx="5257800" cy="5804666"/>
          </a:xfrm>
        </p:spPr>
        <p:txBody>
          <a:bodyPr/>
          <a:lstStyle/>
          <a:p>
            <a:pPr algn="ctr">
              <a:defRPr/>
            </a:pP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</a:rPr>
              <a:t>How quarterly Work Plans are built</a:t>
            </a:r>
            <a:r>
              <a:rPr lang="en-US" sz="4000" dirty="0">
                <a:solidFill>
                  <a:schemeClr val="tx1"/>
                </a:solidFill>
              </a:rPr>
              <a:t/>
            </a:r>
            <a:br>
              <a:rPr lang="en-US" sz="4000" dirty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Training on Planning, Budgeting, Controls, Cash flow and government financial rules for government Health Staff</a:t>
            </a:r>
            <a:r>
              <a:rPr lang="en-US" sz="4000" dirty="0" smtClean="0">
                <a:solidFill>
                  <a:srgbClr val="0070C0"/>
                </a:solidFill>
              </a:rPr>
              <a:t/>
            </a:r>
            <a:br>
              <a:rPr lang="en-US" sz="4000" dirty="0" smtClean="0">
                <a:solidFill>
                  <a:srgbClr val="0070C0"/>
                </a:solidFill>
              </a:rPr>
            </a:br>
            <a:r>
              <a:rPr lang="en-US" sz="4000" dirty="0">
                <a:solidFill>
                  <a:schemeClr val="tx1"/>
                </a:solidFill>
              </a:rPr>
              <a:t/>
            </a:r>
            <a:br>
              <a:rPr lang="en-US" sz="4000" dirty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Nay Pyi Taw</a:t>
            </a:r>
            <a:r>
              <a:rPr lang="en-US" sz="2400" dirty="0">
                <a:solidFill>
                  <a:schemeClr val="tx1"/>
                </a:solidFill>
              </a:rPr>
              <a:t/>
            </a:r>
            <a:br>
              <a:rPr lang="en-US" sz="2400" dirty="0">
                <a:solidFill>
                  <a:schemeClr val="tx1"/>
                </a:solidFill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49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32" y="381000"/>
            <a:ext cx="8229600" cy="57606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Outlines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034" y="1292770"/>
            <a:ext cx="8692222" cy="4525963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</a:rPr>
              <a:t>Formulation of Annual Work plan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6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tx1"/>
                </a:solidFill>
              </a:rPr>
              <a:t>Development of quarterly work </a:t>
            </a:r>
            <a:r>
              <a:rPr lang="en-US" sz="3600" b="1" dirty="0" smtClean="0">
                <a:solidFill>
                  <a:schemeClr val="tx1"/>
                </a:solidFill>
              </a:rPr>
              <a:t>plan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6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</a:rPr>
              <a:t>Preparation </a:t>
            </a:r>
            <a:r>
              <a:rPr lang="en-US" sz="3600" b="1" dirty="0">
                <a:solidFill>
                  <a:schemeClr val="tx1"/>
                </a:solidFill>
              </a:rPr>
              <a:t>and </a:t>
            </a:r>
            <a:r>
              <a:rPr lang="en-US" sz="3600" b="1" dirty="0" smtClean="0">
                <a:solidFill>
                  <a:schemeClr val="tx1"/>
                </a:solidFill>
              </a:rPr>
              <a:t>requirement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6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chemeClr val="tx1"/>
                </a:solidFill>
              </a:rPr>
              <a:t>Highlights </a:t>
            </a:r>
            <a:r>
              <a:rPr lang="en-US" sz="3600" b="1" dirty="0">
                <a:solidFill>
                  <a:schemeClr val="tx1"/>
                </a:solidFill>
              </a:rPr>
              <a:t>to be taken care of </a:t>
            </a:r>
          </a:p>
        </p:txBody>
      </p:sp>
    </p:spTree>
    <p:extLst>
      <p:ext uri="{BB962C8B-B14F-4D97-AF65-F5344CB8AC3E}">
        <p14:creationId xmlns:p14="http://schemas.microsoft.com/office/powerpoint/2010/main" val="378111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02" y="365234"/>
            <a:ext cx="8229600" cy="576064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Formulation of Annual work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132" y="1308536"/>
            <a:ext cx="829545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National Annual work plan is developed according to: </a:t>
            </a:r>
          </a:p>
          <a:p>
            <a:pPr marL="0" indent="0">
              <a:buNone/>
            </a:pPr>
            <a:endParaRPr lang="en-US" sz="3200" b="1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chemeClr val="tx1"/>
                </a:solidFill>
              </a:rPr>
              <a:t>National </a:t>
            </a:r>
            <a:r>
              <a:rPr lang="en-US" sz="3200" b="1" dirty="0">
                <a:solidFill>
                  <a:schemeClr val="tx1"/>
                </a:solidFill>
              </a:rPr>
              <a:t>Strategic </a:t>
            </a:r>
            <a:r>
              <a:rPr lang="en-US" sz="3200" b="1" dirty="0" smtClean="0">
                <a:solidFill>
                  <a:schemeClr val="tx1"/>
                </a:solidFill>
              </a:rPr>
              <a:t>Plan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chemeClr val="tx1"/>
                </a:solidFill>
              </a:rPr>
              <a:t>Performance </a:t>
            </a:r>
            <a:r>
              <a:rPr lang="en-US" sz="3200" b="1" dirty="0">
                <a:solidFill>
                  <a:schemeClr val="tx1"/>
                </a:solidFill>
              </a:rPr>
              <a:t>framework and PSM </a:t>
            </a:r>
            <a:r>
              <a:rPr lang="en-US" sz="3200" b="1" dirty="0" smtClean="0">
                <a:solidFill>
                  <a:schemeClr val="tx1"/>
                </a:solidFill>
              </a:rPr>
              <a:t>plan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chemeClr val="tx1"/>
                </a:solidFill>
              </a:rPr>
              <a:t>TSG </a:t>
            </a:r>
            <a:r>
              <a:rPr lang="en-US" sz="3200" b="1" dirty="0">
                <a:solidFill>
                  <a:schemeClr val="tx1"/>
                </a:solidFill>
              </a:rPr>
              <a:t>guidance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>
                <a:solidFill>
                  <a:schemeClr val="tx1"/>
                </a:solidFill>
              </a:rPr>
              <a:t>MHSCC endorsement </a:t>
            </a:r>
            <a:endParaRPr lang="en-US" sz="3200" b="1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chemeClr val="tx1"/>
                </a:solidFill>
              </a:rPr>
              <a:t>GF endorsement and approval</a:t>
            </a:r>
            <a:endParaRPr lang="en-US" sz="3200" b="1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24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034" y="1324302"/>
            <a:ext cx="8692222" cy="5348506"/>
          </a:xfrm>
        </p:spPr>
        <p:txBody>
          <a:bodyPr>
            <a:noAutofit/>
          </a:bodyPr>
          <a:lstStyle/>
          <a:p>
            <a:r>
              <a:rPr lang="en-US" sz="2700" b="1" dirty="0">
                <a:solidFill>
                  <a:schemeClr val="tx1"/>
                </a:solidFill>
              </a:rPr>
              <a:t>Bottom up planning through S/R coordination meeting or work plan development meeting where </a:t>
            </a:r>
            <a:r>
              <a:rPr lang="en-US" sz="2700" b="1" dirty="0" smtClean="0">
                <a:solidFill>
                  <a:schemeClr val="tx1"/>
                </a:solidFill>
              </a:rPr>
              <a:t>State </a:t>
            </a:r>
            <a:r>
              <a:rPr lang="en-US" sz="2700" b="1" dirty="0">
                <a:solidFill>
                  <a:schemeClr val="tx1"/>
                </a:solidFill>
              </a:rPr>
              <a:t>and Regional </a:t>
            </a:r>
            <a:r>
              <a:rPr lang="en-US" sz="2700" b="1" dirty="0" smtClean="0">
                <a:solidFill>
                  <a:schemeClr val="tx1"/>
                </a:solidFill>
              </a:rPr>
              <a:t>level activities, District/Township level activities and Community level activities are planned</a:t>
            </a:r>
          </a:p>
          <a:p>
            <a:r>
              <a:rPr lang="en-US" sz="2700" b="1" dirty="0" smtClean="0">
                <a:solidFill>
                  <a:schemeClr val="tx1"/>
                </a:solidFill>
              </a:rPr>
              <a:t>What, How, Who, Where, When, Which payment modality to be used, for activities are discussed </a:t>
            </a:r>
            <a:endParaRPr lang="en-US" sz="2700" b="1" dirty="0">
              <a:solidFill>
                <a:schemeClr val="tx1"/>
              </a:solidFill>
            </a:endParaRPr>
          </a:p>
          <a:p>
            <a:r>
              <a:rPr lang="en-US" sz="2700" b="1" dirty="0" smtClean="0">
                <a:solidFill>
                  <a:schemeClr val="tx1"/>
                </a:solidFill>
              </a:rPr>
              <a:t>Central level activities are compiled together during quarterly work plan development meeting at central</a:t>
            </a:r>
          </a:p>
          <a:p>
            <a:r>
              <a:rPr lang="en-US" sz="2700" b="1" dirty="0">
                <a:solidFill>
                  <a:schemeClr val="tx1"/>
                </a:solidFill>
              </a:rPr>
              <a:t>Detail of work plan for all </a:t>
            </a:r>
            <a:r>
              <a:rPr lang="en-US" sz="2700" b="1" dirty="0" smtClean="0">
                <a:solidFill>
                  <a:schemeClr val="tx1"/>
                </a:solidFill>
              </a:rPr>
              <a:t>level activities </a:t>
            </a:r>
            <a:r>
              <a:rPr lang="en-US" sz="2700" b="1" dirty="0">
                <a:solidFill>
                  <a:schemeClr val="tx1"/>
                </a:solidFill>
              </a:rPr>
              <a:t>are finalized at this meeting</a:t>
            </a:r>
          </a:p>
          <a:p>
            <a:pPr marL="0" indent="0">
              <a:buNone/>
            </a:pPr>
            <a:endParaRPr lang="en-US" sz="27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7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700" b="1" dirty="0" smtClean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8902" y="365234"/>
            <a:ext cx="8229600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2800" b="1" kern="120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Development of quarterly work plan</a:t>
            </a:r>
            <a:endParaRPr lang="en-US" sz="360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029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38150" y="6232961"/>
            <a:ext cx="1836222" cy="196850"/>
          </a:xfrm>
        </p:spPr>
        <p:txBody>
          <a:bodyPr/>
          <a:lstStyle/>
          <a:p>
            <a:pPr>
              <a:defRPr/>
            </a:pPr>
            <a:fld id="{A66FCED6-CABF-4A52-8753-F3288E9E815B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2" name="Rounded Rectangle 1"/>
          <p:cNvSpPr/>
          <p:nvPr/>
        </p:nvSpPr>
        <p:spPr>
          <a:xfrm>
            <a:off x="683433" y="1255992"/>
            <a:ext cx="3278967" cy="736963"/>
          </a:xfrm>
          <a:prstGeom prst="roundRect">
            <a:avLst/>
          </a:prstGeom>
          <a:solidFill>
            <a:srgbClr val="2F4913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Detail Assumptions (Bottom up planning)</a:t>
            </a:r>
            <a:endParaRPr lang="en-US" sz="20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83433" y="2307026"/>
            <a:ext cx="3278967" cy="573459"/>
          </a:xfrm>
          <a:prstGeom prst="roundRect">
            <a:avLst/>
          </a:prstGeom>
          <a:solidFill>
            <a:srgbClr val="2F4913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Budget</a:t>
            </a:r>
            <a:endParaRPr lang="en-US" sz="20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683433" y="3192524"/>
            <a:ext cx="3278967" cy="1041763"/>
          </a:xfrm>
          <a:prstGeom prst="roundRect">
            <a:avLst/>
          </a:prstGeom>
          <a:solidFill>
            <a:srgbClr val="2F4913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Budgeted Work Plan (Activity summary sheet)</a:t>
            </a:r>
            <a:endParaRPr lang="en-US" sz="20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683433" y="4550988"/>
            <a:ext cx="3278967" cy="419100"/>
          </a:xfrm>
          <a:prstGeom prst="roundRect">
            <a:avLst/>
          </a:prstGeom>
          <a:solidFill>
            <a:srgbClr val="2F4913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Activity implementation</a:t>
            </a:r>
            <a:endParaRPr lang="en-US" sz="2000" b="1" dirty="0"/>
          </a:p>
        </p:txBody>
      </p:sp>
      <p:grpSp>
        <p:nvGrpSpPr>
          <p:cNvPr id="28" name="Group 27"/>
          <p:cNvGrpSpPr/>
          <p:nvPr/>
        </p:nvGrpSpPr>
        <p:grpSpPr>
          <a:xfrm>
            <a:off x="5334000" y="977464"/>
            <a:ext cx="2623174" cy="1219200"/>
            <a:chOff x="3581400" y="1066800"/>
            <a:chExt cx="3048000" cy="1447800"/>
          </a:xfrm>
        </p:grpSpPr>
        <p:sp>
          <p:nvSpPr>
            <p:cNvPr id="4" name="Rounded Rectangle 3"/>
            <p:cNvSpPr/>
            <p:nvPr/>
          </p:nvSpPr>
          <p:spPr>
            <a:xfrm>
              <a:off x="3581400" y="1066800"/>
              <a:ext cx="3048000" cy="14478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62400" y="1219200"/>
              <a:ext cx="2209800" cy="4571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962400" y="1472837"/>
              <a:ext cx="2209800" cy="4571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62400" y="1735184"/>
              <a:ext cx="2209800" cy="4571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962400" y="1904396"/>
              <a:ext cx="2209800" cy="1546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962400" y="2208710"/>
              <a:ext cx="2209800" cy="12491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330528" y="2274172"/>
            <a:ext cx="2623174" cy="723900"/>
            <a:chOff x="3581400" y="2603863"/>
            <a:chExt cx="3048000" cy="723900"/>
          </a:xfrm>
        </p:grpSpPr>
        <p:sp>
          <p:nvSpPr>
            <p:cNvPr id="17" name="Rounded Rectangle 16"/>
            <p:cNvSpPr/>
            <p:nvPr/>
          </p:nvSpPr>
          <p:spPr>
            <a:xfrm>
              <a:off x="3581400" y="2603863"/>
              <a:ext cx="3048000" cy="7239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962400" y="2756263"/>
              <a:ext cx="2209800" cy="4571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962400" y="3009900"/>
              <a:ext cx="2209800" cy="7517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ounded Rectangle 22"/>
          <p:cNvSpPr/>
          <p:nvPr/>
        </p:nvSpPr>
        <p:spPr>
          <a:xfrm>
            <a:off x="4191001" y="3213536"/>
            <a:ext cx="1583772" cy="32621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Activity 1 (TRC e.g., Training, Meeting, PSM, M&amp;E, </a:t>
            </a:r>
            <a:r>
              <a:rPr lang="en-US" sz="1400" b="1" dirty="0"/>
              <a:t>LLIN distribution</a:t>
            </a:r>
            <a:r>
              <a:rPr lang="en-US" sz="1400" b="1" dirty="0" smtClean="0"/>
              <a:t>)- Per diem, TA or travel subsidy or fuel cost, Accommodation, Miscellaneous)</a:t>
            </a:r>
            <a:endParaRPr lang="en-US" sz="1400" b="1" dirty="0"/>
          </a:p>
        </p:txBody>
      </p:sp>
      <p:sp>
        <p:nvSpPr>
          <p:cNvPr id="24" name="Rounded Rectangle 23"/>
          <p:cNvSpPr/>
          <p:nvPr/>
        </p:nvSpPr>
        <p:spPr>
          <a:xfrm>
            <a:off x="5839160" y="3213536"/>
            <a:ext cx="1583772" cy="32621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Activity </a:t>
            </a:r>
            <a:r>
              <a:rPr lang="en-US" sz="1400" b="1" dirty="0" smtClean="0"/>
              <a:t>2 (Patient/Provider support: Travel, Incentive/Per </a:t>
            </a:r>
            <a:r>
              <a:rPr lang="en-US" sz="1400" b="1" dirty="0" smtClean="0"/>
              <a:t>diem)</a:t>
            </a:r>
            <a:endParaRPr lang="en-US" sz="1400" b="1" dirty="0"/>
          </a:p>
        </p:txBody>
      </p:sp>
      <p:sp>
        <p:nvSpPr>
          <p:cNvPr id="26" name="Rounded Rectangle 25"/>
          <p:cNvSpPr/>
          <p:nvPr/>
        </p:nvSpPr>
        <p:spPr>
          <a:xfrm>
            <a:off x="7484028" y="3213536"/>
            <a:ext cx="1583772" cy="326215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Other Activities (Lab Support, Procurement-IEC/promotional, Maintenance, Renovation, RDS center hiring, outsourcing e.g., warehouse, </a:t>
            </a:r>
            <a:r>
              <a:rPr lang="en-US" sz="1400" b="1" dirty="0" smtClean="0"/>
              <a:t>insurance)</a:t>
            </a:r>
            <a:endParaRPr lang="en-US" sz="1400" b="1" dirty="0"/>
          </a:p>
        </p:txBody>
      </p:sp>
      <p:sp>
        <p:nvSpPr>
          <p:cNvPr id="30" name="Rounded Rectangle 29"/>
          <p:cNvSpPr/>
          <p:nvPr/>
        </p:nvSpPr>
        <p:spPr>
          <a:xfrm>
            <a:off x="4038600" y="1277006"/>
            <a:ext cx="5040573" cy="455886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Activity Name</a:t>
            </a:r>
          </a:p>
          <a:p>
            <a:pPr algn="ctr"/>
            <a:r>
              <a:rPr lang="en-US" sz="2000" b="1" dirty="0" smtClean="0"/>
              <a:t>Payment Modality (Direct, Reimbursement, Advance)</a:t>
            </a:r>
          </a:p>
          <a:p>
            <a:pPr algn="ctr"/>
            <a:r>
              <a:rPr lang="en-US" sz="2000" b="1" dirty="0" smtClean="0"/>
              <a:t>Budget code</a:t>
            </a:r>
          </a:p>
          <a:p>
            <a:pPr algn="ctr"/>
            <a:r>
              <a:rPr lang="en-US" sz="2000" b="1" dirty="0" smtClean="0"/>
              <a:t>Period or Date </a:t>
            </a:r>
          </a:p>
          <a:p>
            <a:pPr algn="ctr"/>
            <a:r>
              <a:rPr lang="en-US" sz="2000" b="1" dirty="0" smtClean="0"/>
              <a:t>S/R/Township/Site (FFA budget allocation, Management by S/R for awareness of all activities)</a:t>
            </a:r>
          </a:p>
          <a:p>
            <a:pPr algn="ctr"/>
            <a:r>
              <a:rPr lang="en-US" sz="2000" b="1" dirty="0" smtClean="0"/>
              <a:t>Planned Budget (Per diem, Travel cost, - for disbursement; training)</a:t>
            </a:r>
          </a:p>
          <a:p>
            <a:pPr algn="ctr"/>
            <a:r>
              <a:rPr lang="en-US" sz="2000" b="1" dirty="0" smtClean="0"/>
              <a:t>Facilitators, Participants, Secretariats (For planning)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683433" y="5281455"/>
            <a:ext cx="3278967" cy="533399"/>
          </a:xfrm>
          <a:prstGeom prst="roundRect">
            <a:avLst/>
          </a:prstGeom>
          <a:solidFill>
            <a:srgbClr val="2F4913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Report (Variance Explanation)</a:t>
            </a:r>
            <a:endParaRPr lang="en-US" sz="2000" b="1" dirty="0"/>
          </a:p>
        </p:txBody>
      </p:sp>
      <p:sp>
        <p:nvSpPr>
          <p:cNvPr id="10" name="Down Arrow 9"/>
          <p:cNvSpPr/>
          <p:nvPr/>
        </p:nvSpPr>
        <p:spPr>
          <a:xfrm>
            <a:off x="2023509" y="2030490"/>
            <a:ext cx="580427" cy="2318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152400" y="6111766"/>
            <a:ext cx="8850573" cy="685801"/>
          </a:xfrm>
          <a:prstGeom prst="roundRect">
            <a:avLst/>
          </a:prstGeom>
          <a:solidFill>
            <a:srgbClr val="2F4913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Application of lessons learned for future planning (NSP, Annual budgeted WP)</a:t>
            </a:r>
            <a:endParaRPr lang="en-US" sz="2000" b="1" dirty="0"/>
          </a:p>
        </p:txBody>
      </p:sp>
      <p:sp>
        <p:nvSpPr>
          <p:cNvPr id="34" name="Down Arrow 33"/>
          <p:cNvSpPr/>
          <p:nvPr/>
        </p:nvSpPr>
        <p:spPr>
          <a:xfrm>
            <a:off x="2012136" y="2929124"/>
            <a:ext cx="580427" cy="2318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2012136" y="4287588"/>
            <a:ext cx="580427" cy="2318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Down Arrow 35"/>
          <p:cNvSpPr/>
          <p:nvPr/>
        </p:nvSpPr>
        <p:spPr>
          <a:xfrm>
            <a:off x="2012136" y="5021323"/>
            <a:ext cx="580427" cy="2318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Down Arrow 36"/>
          <p:cNvSpPr/>
          <p:nvPr/>
        </p:nvSpPr>
        <p:spPr>
          <a:xfrm>
            <a:off x="2012136" y="5859524"/>
            <a:ext cx="580427" cy="2318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Bent Arrow 19"/>
          <p:cNvSpPr/>
          <p:nvPr/>
        </p:nvSpPr>
        <p:spPr>
          <a:xfrm>
            <a:off x="150033" y="1295400"/>
            <a:ext cx="533400" cy="4837392"/>
          </a:xfrm>
          <a:prstGeom prst="bentArrow">
            <a:avLst>
              <a:gd name="adj1" fmla="val 36823"/>
              <a:gd name="adj2" fmla="val 50000"/>
              <a:gd name="adj3" fmla="val 25000"/>
              <a:gd name="adj4" fmla="val 112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28902" y="365234"/>
            <a:ext cx="8229600" cy="576064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Development of quarterly work plan</a:t>
            </a:r>
          </a:p>
        </p:txBody>
      </p:sp>
    </p:spTree>
    <p:extLst>
      <p:ext uri="{BB962C8B-B14F-4D97-AF65-F5344CB8AC3E}">
        <p14:creationId xmlns:p14="http://schemas.microsoft.com/office/powerpoint/2010/main" val="352358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23" grpId="0" animBg="1"/>
      <p:bldP spid="23" grpId="1" animBg="1"/>
      <p:bldP spid="24" grpId="0" animBg="1"/>
      <p:bldP spid="24" grpId="1" animBg="1"/>
      <p:bldP spid="26" grpId="0" animBg="1"/>
      <p:bldP spid="26" grpId="1" animBg="1"/>
      <p:bldP spid="30" grpId="0" animBg="1"/>
      <p:bldP spid="25" grpId="0" animBg="1"/>
      <p:bldP spid="10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78" y="414536"/>
            <a:ext cx="8229600" cy="57606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36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en-US" sz="36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Preparation and requirement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24302"/>
            <a:ext cx="8684170" cy="5365532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Before conducting each QWP meeting, the activities completion, the remaining activities to be conducted, available budget, expenditure, budget balance, pipe line expenditure, procurement </a:t>
            </a:r>
            <a:r>
              <a:rPr lang="en-US" b="1" dirty="0">
                <a:solidFill>
                  <a:schemeClr val="tx1"/>
                </a:solidFill>
              </a:rPr>
              <a:t>related activities, 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Activities from budget template are transformed into the work plan format, in excel, and are shared to the participants, prior </a:t>
            </a:r>
            <a:r>
              <a:rPr lang="en-US" b="1" dirty="0">
                <a:solidFill>
                  <a:schemeClr val="tx1"/>
                </a:solidFill>
              </a:rPr>
              <a:t>to the work plan preparation </a:t>
            </a:r>
            <a:r>
              <a:rPr lang="en-US" b="1" dirty="0" smtClean="0">
                <a:solidFill>
                  <a:schemeClr val="tx1"/>
                </a:solidFill>
              </a:rPr>
              <a:t>meeting for their inputs, discussion and finalization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Compilation of all pieces of planned activities, followed by proper review in terms of frequency, budget and compliance to approved budget and SOP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Follow up/ways to expedite pending activities is also discussed during the work plan</a:t>
            </a:r>
          </a:p>
          <a:p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74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576064"/>
          </a:xfrm>
        </p:spPr>
        <p:txBody>
          <a:bodyPr>
            <a:no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566" y="1324302"/>
            <a:ext cx="8839200" cy="4724400"/>
          </a:xfrm>
        </p:spPr>
        <p:txBody>
          <a:bodyPr>
            <a:noAutofit/>
          </a:bodyPr>
          <a:lstStyle/>
          <a:p>
            <a:r>
              <a:rPr lang="en-US" sz="2600" b="1" dirty="0" smtClean="0">
                <a:solidFill>
                  <a:schemeClr val="tx1"/>
                </a:solidFill>
              </a:rPr>
              <a:t>After compiling the work plan, UNOPS team (</a:t>
            </a:r>
            <a:r>
              <a:rPr lang="en-US" sz="2600" b="1" dirty="0" err="1" smtClean="0">
                <a:solidFill>
                  <a:schemeClr val="tx1"/>
                </a:solidFill>
              </a:rPr>
              <a:t>Programme</a:t>
            </a:r>
            <a:r>
              <a:rPr lang="en-US" sz="2600" b="1" dirty="0" smtClean="0">
                <a:solidFill>
                  <a:schemeClr val="tx1"/>
                </a:solidFill>
              </a:rPr>
              <a:t>, MCFU, PSM) supports assuring the work plan is as per the </a:t>
            </a:r>
            <a:r>
              <a:rPr lang="en-US" sz="2600" b="1" dirty="0">
                <a:solidFill>
                  <a:schemeClr val="tx1"/>
                </a:solidFill>
              </a:rPr>
              <a:t>SOP </a:t>
            </a:r>
            <a:r>
              <a:rPr lang="en-US" sz="2600" b="1" dirty="0" smtClean="0">
                <a:solidFill>
                  <a:schemeClr val="tx1"/>
                </a:solidFill>
              </a:rPr>
              <a:t>and the GF approved budget</a:t>
            </a:r>
          </a:p>
          <a:p>
            <a:r>
              <a:rPr lang="en-US" sz="2600" b="1" dirty="0">
                <a:solidFill>
                  <a:schemeClr val="tx1"/>
                </a:solidFill>
              </a:rPr>
              <a:t>At UNOPS, the 3 diseases work plan are compiled </a:t>
            </a:r>
            <a:r>
              <a:rPr lang="en-US" sz="2600" b="1" dirty="0" smtClean="0">
                <a:solidFill>
                  <a:schemeClr val="tx1"/>
                </a:solidFill>
              </a:rPr>
              <a:t>and schedule conflict for major direct disbursed activities are negotiated for convenient/timely disbursement.</a:t>
            </a:r>
          </a:p>
          <a:p>
            <a:r>
              <a:rPr lang="en-US" sz="2600" b="1" dirty="0">
                <a:solidFill>
                  <a:schemeClr val="tx1"/>
                </a:solidFill>
              </a:rPr>
              <a:t>The compiled work plan is also used for the planning of disbursement by MCFU (amount of cash to be transferred to each FFA</a:t>
            </a:r>
            <a:r>
              <a:rPr lang="en-US" sz="2600" b="1" dirty="0" smtClean="0">
                <a:solidFill>
                  <a:schemeClr val="tx1"/>
                </a:solidFill>
              </a:rPr>
              <a:t>)</a:t>
            </a:r>
            <a:endParaRPr lang="en-US" sz="2600" b="1" dirty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</a:rPr>
              <a:t>Distribution of work plan to the S/R followed by sharing with the township implementing sites</a:t>
            </a:r>
            <a:endParaRPr lang="en-US" sz="2600" b="1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6778" y="414536"/>
            <a:ext cx="8229600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2800" b="1" kern="120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36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en-US" sz="36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Preparation and requirement (</a:t>
            </a:r>
            <a:r>
              <a:rPr lang="en-US" sz="3600" dirty="0" err="1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Contd</a:t>
            </a:r>
            <a:r>
              <a:rPr lang="en-US" sz="36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)</a:t>
            </a:r>
            <a:endParaRPr lang="en-US" sz="360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360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32" y="394136"/>
            <a:ext cx="8229600" cy="57606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Highlights </a:t>
            </a:r>
            <a:r>
              <a:rPr lang="en-US" sz="36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to be taken care of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034" y="1311166"/>
            <a:ext cx="8854966" cy="5546834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During final compilation, too many information needs to be analyzed within limited time</a:t>
            </a:r>
          </a:p>
          <a:p>
            <a:r>
              <a:rPr lang="en-US" b="1" dirty="0">
                <a:solidFill>
                  <a:schemeClr val="tx1"/>
                </a:solidFill>
              </a:rPr>
              <a:t>F</a:t>
            </a:r>
            <a:r>
              <a:rPr lang="en-US" b="1" dirty="0" smtClean="0">
                <a:solidFill>
                  <a:schemeClr val="tx1"/>
                </a:solidFill>
              </a:rPr>
              <a:t>ield </a:t>
            </a:r>
            <a:r>
              <a:rPr lang="en-US" b="1" dirty="0">
                <a:solidFill>
                  <a:schemeClr val="tx1"/>
                </a:solidFill>
              </a:rPr>
              <a:t>level activities are </a:t>
            </a:r>
            <a:r>
              <a:rPr lang="en-US" b="1" dirty="0" smtClean="0">
                <a:solidFill>
                  <a:schemeClr val="tx1"/>
                </a:solidFill>
              </a:rPr>
              <a:t>planned separately and when </a:t>
            </a:r>
            <a:r>
              <a:rPr lang="en-US" b="1" dirty="0">
                <a:solidFill>
                  <a:schemeClr val="tx1"/>
                </a:solidFill>
              </a:rPr>
              <a:t>compiling, it sometimes results over planning than the approved </a:t>
            </a:r>
            <a:r>
              <a:rPr lang="en-US" b="1" dirty="0" smtClean="0">
                <a:solidFill>
                  <a:schemeClr val="tx1"/>
                </a:solidFill>
              </a:rPr>
              <a:t>budget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Various spelling of Name of townships/hospitals/SDPs required time for data cleaning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Different interpretation of activities leading to planning of activities out of scope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Quarter change – need to remove from previous quarter (to avoid misinterpretation and over/under planning in the following quarters)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Difficult to get real time/updated  information on activity completion for reimbursed payment modalities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84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3104" y="2967335"/>
            <a:ext cx="8597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THANK YOU VERY MUCH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045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PR Theme">
  <a:themeElements>
    <a:clrScheme name="UNOPS Powerpoint">
      <a:dk1>
        <a:srgbClr val="373737"/>
      </a:dk1>
      <a:lt1>
        <a:sysClr val="window" lastClr="FFFFFF"/>
      </a:lt1>
      <a:dk2>
        <a:srgbClr val="5292C9"/>
      </a:dk2>
      <a:lt2>
        <a:srgbClr val="DEDEDE"/>
      </a:lt2>
      <a:accent1>
        <a:srgbClr val="5292C9"/>
      </a:accent1>
      <a:accent2>
        <a:srgbClr val="4D4D4D"/>
      </a:accent2>
      <a:accent3>
        <a:srgbClr val="F7941E"/>
      </a:accent3>
      <a:accent4>
        <a:srgbClr val="990000"/>
      </a:accent4>
      <a:accent5>
        <a:srgbClr val="6DAA2D"/>
      </a:accent5>
      <a:accent6>
        <a:srgbClr val="542378"/>
      </a:accent6>
      <a:hlink>
        <a:srgbClr val="5292C9"/>
      </a:hlink>
      <a:folHlink>
        <a:srgbClr val="9DBED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 Theme</Template>
  <TotalTime>2016</TotalTime>
  <Words>603</Words>
  <Application>Microsoft Office PowerPoint</Application>
  <PresentationFormat>On-screen Show (4:3)</PresentationFormat>
  <Paragraphs>67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PR Theme</vt:lpstr>
      <vt:lpstr> How quarterly Work Plans are built  Training on Planning, Budgeting, Controls, Cash flow and government financial rules for government Health Staff   Nay Pyi Taw </vt:lpstr>
      <vt:lpstr>Outlines</vt:lpstr>
      <vt:lpstr>Formulation of Annual work plan</vt:lpstr>
      <vt:lpstr>PowerPoint Presentation</vt:lpstr>
      <vt:lpstr>Development of quarterly work plan</vt:lpstr>
      <vt:lpstr> Preparation and requirement</vt:lpstr>
      <vt:lpstr> </vt:lpstr>
      <vt:lpstr>Highlights to be taken care of  </vt:lpstr>
      <vt:lpstr>PowerPoint Presentation</vt:lpstr>
    </vt:vector>
  </TitlesOfParts>
  <Company>UNOPS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for SHDs, ROs, TLs, and TMOs on Managed Cash Flow- SOPs</dc:title>
  <dc:creator>Aye YUPAR</dc:creator>
  <cp:lastModifiedBy>User</cp:lastModifiedBy>
  <cp:revision>173</cp:revision>
  <dcterms:created xsi:type="dcterms:W3CDTF">2015-02-23T03:16:56Z</dcterms:created>
  <dcterms:modified xsi:type="dcterms:W3CDTF">2016-11-06T04:59:59Z</dcterms:modified>
</cp:coreProperties>
</file>