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310" r:id="rId2"/>
    <p:sldId id="261" r:id="rId3"/>
    <p:sldId id="322" r:id="rId4"/>
    <p:sldId id="366" r:id="rId5"/>
    <p:sldId id="369" r:id="rId6"/>
    <p:sldId id="370" r:id="rId7"/>
    <p:sldId id="371" r:id="rId8"/>
    <p:sldId id="372" r:id="rId9"/>
    <p:sldId id="373" r:id="rId10"/>
    <p:sldId id="325" r:id="rId11"/>
    <p:sldId id="341" r:id="rId12"/>
    <p:sldId id="345" r:id="rId13"/>
    <p:sldId id="346" r:id="rId14"/>
    <p:sldId id="292" r:id="rId15"/>
    <p:sldId id="298" r:id="rId16"/>
    <p:sldId id="324" r:id="rId17"/>
    <p:sldId id="328" r:id="rId18"/>
    <p:sldId id="293" r:id="rId19"/>
    <p:sldId id="329" r:id="rId20"/>
    <p:sldId id="330" r:id="rId21"/>
    <p:sldId id="358" r:id="rId22"/>
    <p:sldId id="331" r:id="rId23"/>
    <p:sldId id="365" r:id="rId24"/>
    <p:sldId id="321" r:id="rId25"/>
    <p:sldId id="274" r:id="rId26"/>
    <p:sldId id="257" r:id="rId27"/>
    <p:sldId id="273" r:id="rId28"/>
    <p:sldId id="375" r:id="rId29"/>
    <p:sldId id="258" r:id="rId30"/>
    <p:sldId id="275" r:id="rId31"/>
    <p:sldId id="278" r:id="rId32"/>
    <p:sldId id="279" r:id="rId33"/>
    <p:sldId id="276" r:id="rId34"/>
    <p:sldId id="280" r:id="rId35"/>
    <p:sldId id="259" r:id="rId36"/>
    <p:sldId id="309" r:id="rId37"/>
    <p:sldId id="303" r:id="rId38"/>
    <p:sldId id="304" r:id="rId39"/>
    <p:sldId id="376" r:id="rId40"/>
    <p:sldId id="305" r:id="rId41"/>
    <p:sldId id="306" r:id="rId42"/>
    <p:sldId id="374" r:id="rId43"/>
    <p:sldId id="320" r:id="rId44"/>
    <p:sldId id="362" r:id="rId45"/>
    <p:sldId id="359" r:id="rId46"/>
    <p:sldId id="360" r:id="rId47"/>
    <p:sldId id="361" r:id="rId48"/>
    <p:sldId id="357" r:id="rId49"/>
    <p:sldId id="308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8632" autoAdjust="0"/>
  </p:normalViewPr>
  <p:slideViewPr>
    <p:cSldViewPr>
      <p:cViewPr>
        <p:scale>
          <a:sx n="50" d="100"/>
          <a:sy n="50" d="100"/>
        </p:scale>
        <p:origin x="-1734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434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70271E-D3EA-4C60-B012-123B2C4BEBD0}" type="doc">
      <dgm:prSet loTypeId="urn:microsoft.com/office/officeart/2005/8/layout/lProcess2" loCatId="relationship" qsTypeId="urn:microsoft.com/office/officeart/2005/8/quickstyle/3d9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96B5B0A-850A-446A-84AD-A2C4F803758C}">
      <dgm:prSet phldrT="[Text]"/>
      <dgm:spPr/>
      <dgm:t>
        <a:bodyPr/>
        <a:lstStyle/>
        <a:p>
          <a:endParaRPr lang="en-US" dirty="0"/>
        </a:p>
      </dgm:t>
    </dgm:pt>
    <dgm:pt modelId="{0C2783AF-6443-4259-913B-6609BAC511F9}" type="parTrans" cxnId="{E3E1A61A-66A3-47BF-BA6B-1356AB8ADA56}">
      <dgm:prSet/>
      <dgm:spPr/>
      <dgm:t>
        <a:bodyPr/>
        <a:lstStyle/>
        <a:p>
          <a:endParaRPr lang="en-US"/>
        </a:p>
      </dgm:t>
    </dgm:pt>
    <dgm:pt modelId="{BCF0F51B-5B67-491A-857E-95745E49D0D8}" type="sibTrans" cxnId="{E3E1A61A-66A3-47BF-BA6B-1356AB8ADA56}">
      <dgm:prSet/>
      <dgm:spPr/>
      <dgm:t>
        <a:bodyPr/>
        <a:lstStyle/>
        <a:p>
          <a:endParaRPr lang="en-US"/>
        </a:p>
      </dgm:t>
    </dgm:pt>
    <dgm:pt modelId="{3A006328-AAF7-4793-82F0-817DEACEB3F3}">
      <dgm:prSet phldrT="[Text]"/>
      <dgm:spPr/>
      <dgm:t>
        <a:bodyPr/>
        <a:lstStyle/>
        <a:p>
          <a:r>
            <a:rPr lang="en-US" dirty="0" smtClean="0"/>
            <a:t>Strategic information</a:t>
          </a:r>
          <a:endParaRPr lang="en-US" dirty="0"/>
        </a:p>
      </dgm:t>
    </dgm:pt>
    <dgm:pt modelId="{C2317B09-1765-4D43-B102-24C11968A832}" type="parTrans" cxnId="{863B22DD-D74E-41DF-8036-6B16CC79101D}">
      <dgm:prSet/>
      <dgm:spPr/>
      <dgm:t>
        <a:bodyPr/>
        <a:lstStyle/>
        <a:p>
          <a:endParaRPr lang="en-US"/>
        </a:p>
      </dgm:t>
    </dgm:pt>
    <dgm:pt modelId="{603D019B-E4CE-439B-8606-9C27AF2C760A}" type="sibTrans" cxnId="{863B22DD-D74E-41DF-8036-6B16CC79101D}">
      <dgm:prSet/>
      <dgm:spPr/>
      <dgm:t>
        <a:bodyPr/>
        <a:lstStyle/>
        <a:p>
          <a:endParaRPr lang="en-US"/>
        </a:p>
      </dgm:t>
    </dgm:pt>
    <dgm:pt modelId="{34D3061F-55D1-4B00-9D67-E9F7416017CD}">
      <dgm:prSet phldrT="[Text]"/>
      <dgm:spPr/>
      <dgm:t>
        <a:bodyPr/>
        <a:lstStyle/>
        <a:p>
          <a:r>
            <a:rPr lang="en-US" dirty="0" smtClean="0"/>
            <a:t>Data quality</a:t>
          </a:r>
          <a:endParaRPr lang="en-US" dirty="0"/>
        </a:p>
      </dgm:t>
    </dgm:pt>
    <dgm:pt modelId="{12E1ADBE-F6E2-4361-9622-BBEB067CF60A}" type="parTrans" cxnId="{82FA8FE4-5ADF-4CA6-A5FE-7B65D4DE0449}">
      <dgm:prSet/>
      <dgm:spPr/>
      <dgm:t>
        <a:bodyPr/>
        <a:lstStyle/>
        <a:p>
          <a:endParaRPr lang="en-US"/>
        </a:p>
      </dgm:t>
    </dgm:pt>
    <dgm:pt modelId="{CBB6C595-064D-486D-8D02-222CF3B45B96}" type="sibTrans" cxnId="{82FA8FE4-5ADF-4CA6-A5FE-7B65D4DE0449}">
      <dgm:prSet/>
      <dgm:spPr/>
      <dgm:t>
        <a:bodyPr/>
        <a:lstStyle/>
        <a:p>
          <a:endParaRPr lang="en-US"/>
        </a:p>
      </dgm:t>
    </dgm:pt>
    <dgm:pt modelId="{602DF75E-6549-4C45-9023-1CA2547AFCFC}">
      <dgm:prSet phldrT="[Text]"/>
      <dgm:spPr/>
      <dgm:t>
        <a:bodyPr/>
        <a:lstStyle/>
        <a:p>
          <a:r>
            <a:rPr lang="en-US" dirty="0" smtClean="0"/>
            <a:t>Evaluation </a:t>
          </a:r>
          <a:endParaRPr lang="en-US" dirty="0"/>
        </a:p>
      </dgm:t>
    </dgm:pt>
    <dgm:pt modelId="{25792839-CD01-4901-A539-147D9DE589F6}" type="parTrans" cxnId="{5CBAF467-9C77-4923-B7B6-180846A5E364}">
      <dgm:prSet/>
      <dgm:spPr/>
      <dgm:t>
        <a:bodyPr/>
        <a:lstStyle/>
        <a:p>
          <a:endParaRPr lang="en-US"/>
        </a:p>
      </dgm:t>
    </dgm:pt>
    <dgm:pt modelId="{7053FB10-4C15-4362-9659-56F1AB72D398}" type="sibTrans" cxnId="{5CBAF467-9C77-4923-B7B6-180846A5E364}">
      <dgm:prSet/>
      <dgm:spPr/>
      <dgm:t>
        <a:bodyPr/>
        <a:lstStyle/>
        <a:p>
          <a:endParaRPr lang="en-US"/>
        </a:p>
      </dgm:t>
    </dgm:pt>
    <dgm:pt modelId="{5D63AF77-C977-4DC0-BBB5-C1CE6A0E942B}">
      <dgm:prSet phldrT="[Text]"/>
      <dgm:spPr/>
      <dgm:t>
        <a:bodyPr/>
        <a:lstStyle/>
        <a:p>
          <a:r>
            <a:rPr lang="en-US" dirty="0" smtClean="0"/>
            <a:t>Capacity building </a:t>
          </a:r>
          <a:endParaRPr lang="en-US" dirty="0"/>
        </a:p>
      </dgm:t>
    </dgm:pt>
    <dgm:pt modelId="{7B163711-14EB-43AD-B8E1-C3707D64ABEB}" type="parTrans" cxnId="{C998F555-7662-44DD-ACF8-D9669023CA61}">
      <dgm:prSet/>
      <dgm:spPr/>
      <dgm:t>
        <a:bodyPr/>
        <a:lstStyle/>
        <a:p>
          <a:endParaRPr lang="en-US"/>
        </a:p>
      </dgm:t>
    </dgm:pt>
    <dgm:pt modelId="{AF934986-27AD-41E7-980B-536009BB319F}" type="sibTrans" cxnId="{C998F555-7662-44DD-ACF8-D9669023CA61}">
      <dgm:prSet/>
      <dgm:spPr/>
      <dgm:t>
        <a:bodyPr/>
        <a:lstStyle/>
        <a:p>
          <a:endParaRPr lang="en-US"/>
        </a:p>
      </dgm:t>
    </dgm:pt>
    <dgm:pt modelId="{5B590F2D-F9E5-4FE4-A0D8-CE1862AC6DD8}">
      <dgm:prSet phldrT="[Text]"/>
      <dgm:spPr/>
      <dgm:t>
        <a:bodyPr/>
        <a:lstStyle/>
        <a:p>
          <a:r>
            <a:rPr lang="en-US" dirty="0" smtClean="0"/>
            <a:t>Coordination </a:t>
          </a:r>
          <a:endParaRPr lang="en-US" dirty="0"/>
        </a:p>
      </dgm:t>
    </dgm:pt>
    <dgm:pt modelId="{1E3F5986-28D6-4223-B8A3-AF86A4B4DFEC}" type="parTrans" cxnId="{82659EFB-78C2-494F-B426-1BA1DB494194}">
      <dgm:prSet/>
      <dgm:spPr/>
      <dgm:t>
        <a:bodyPr/>
        <a:lstStyle/>
        <a:p>
          <a:endParaRPr lang="en-US"/>
        </a:p>
      </dgm:t>
    </dgm:pt>
    <dgm:pt modelId="{9B4E892A-DCF9-4EF3-8221-A39305306646}" type="sibTrans" cxnId="{82659EFB-78C2-494F-B426-1BA1DB494194}">
      <dgm:prSet/>
      <dgm:spPr/>
      <dgm:t>
        <a:bodyPr/>
        <a:lstStyle/>
        <a:p>
          <a:endParaRPr lang="en-US"/>
        </a:p>
      </dgm:t>
    </dgm:pt>
    <dgm:pt modelId="{B50F52A2-F3EB-4AE9-A203-E9FD84591A98}">
      <dgm:prSet phldrT="[Text]"/>
      <dgm:spPr/>
      <dgm:t>
        <a:bodyPr/>
        <a:lstStyle/>
        <a:p>
          <a:r>
            <a:rPr lang="en-US" dirty="0" smtClean="0"/>
            <a:t>Data collection </a:t>
          </a:r>
          <a:endParaRPr lang="en-US" dirty="0"/>
        </a:p>
      </dgm:t>
    </dgm:pt>
    <dgm:pt modelId="{FBDABC84-75D9-4087-A4F5-7823FD23B812}" type="sibTrans" cxnId="{8F22E1E0-1677-42F8-BF2B-FAD5FD031092}">
      <dgm:prSet/>
      <dgm:spPr/>
      <dgm:t>
        <a:bodyPr/>
        <a:lstStyle/>
        <a:p>
          <a:endParaRPr lang="en-US"/>
        </a:p>
      </dgm:t>
    </dgm:pt>
    <dgm:pt modelId="{6E799372-4F66-4EF1-ADD9-482C877E8B86}" type="parTrans" cxnId="{8F22E1E0-1677-42F8-BF2B-FAD5FD031092}">
      <dgm:prSet/>
      <dgm:spPr/>
      <dgm:t>
        <a:bodyPr/>
        <a:lstStyle/>
        <a:p>
          <a:endParaRPr lang="en-US"/>
        </a:p>
      </dgm:t>
    </dgm:pt>
    <dgm:pt modelId="{1881FEBA-ABD4-4A54-922C-B294D6D29DAB}">
      <dgm:prSet/>
      <dgm:spPr/>
      <dgm:t>
        <a:bodyPr/>
        <a:lstStyle/>
        <a:p>
          <a:r>
            <a:rPr lang="en-US" dirty="0" smtClean="0"/>
            <a:t>Data management</a:t>
          </a:r>
          <a:endParaRPr lang="en-US" dirty="0"/>
        </a:p>
      </dgm:t>
    </dgm:pt>
    <dgm:pt modelId="{1A215D11-32A5-4DD7-96E2-E05135E16BBF}" type="sibTrans" cxnId="{700950A7-ECD0-462C-8199-4DA2F19F627A}">
      <dgm:prSet/>
      <dgm:spPr/>
      <dgm:t>
        <a:bodyPr/>
        <a:lstStyle/>
        <a:p>
          <a:endParaRPr lang="en-US"/>
        </a:p>
      </dgm:t>
    </dgm:pt>
    <dgm:pt modelId="{0B47B6A5-1946-456A-BB93-AAD8F472FE46}" type="parTrans" cxnId="{700950A7-ECD0-462C-8199-4DA2F19F627A}">
      <dgm:prSet/>
      <dgm:spPr/>
      <dgm:t>
        <a:bodyPr/>
        <a:lstStyle/>
        <a:p>
          <a:endParaRPr lang="en-US"/>
        </a:p>
      </dgm:t>
    </dgm:pt>
    <dgm:pt modelId="{C7257492-BACC-4A65-BC1E-8A13DFA0EE7C}">
      <dgm:prSet phldrT="[Text]" phldr="1"/>
      <dgm:spPr/>
      <dgm:t>
        <a:bodyPr/>
        <a:lstStyle/>
        <a:p>
          <a:endParaRPr lang="en-US" dirty="0"/>
        </a:p>
      </dgm:t>
    </dgm:pt>
    <dgm:pt modelId="{57511D91-B5A4-43AD-973D-E71519EEB19A}" type="sibTrans" cxnId="{03D6B6FB-F994-4245-8168-3109A45869DD}">
      <dgm:prSet/>
      <dgm:spPr/>
      <dgm:t>
        <a:bodyPr/>
        <a:lstStyle/>
        <a:p>
          <a:endParaRPr lang="en-US"/>
        </a:p>
      </dgm:t>
    </dgm:pt>
    <dgm:pt modelId="{28E05A2C-A19F-4E5C-B15F-267497CDF3F6}" type="parTrans" cxnId="{03D6B6FB-F994-4245-8168-3109A45869DD}">
      <dgm:prSet/>
      <dgm:spPr/>
      <dgm:t>
        <a:bodyPr/>
        <a:lstStyle/>
        <a:p>
          <a:endParaRPr lang="en-US"/>
        </a:p>
      </dgm:t>
    </dgm:pt>
    <dgm:pt modelId="{BD0E01D9-E223-4635-BB5F-3830A92DDD13}">
      <dgm:prSet phldrT="[Text]" phldr="1"/>
      <dgm:spPr/>
      <dgm:t>
        <a:bodyPr/>
        <a:lstStyle/>
        <a:p>
          <a:endParaRPr lang="en-US" dirty="0"/>
        </a:p>
      </dgm:t>
    </dgm:pt>
    <dgm:pt modelId="{F7302F7F-A5C8-4D04-BEED-CAB3D5840EEF}" type="sibTrans" cxnId="{0AA3AEA7-EEF7-45D1-8419-98C7CE11BF73}">
      <dgm:prSet/>
      <dgm:spPr/>
      <dgm:t>
        <a:bodyPr/>
        <a:lstStyle/>
        <a:p>
          <a:endParaRPr lang="en-US"/>
        </a:p>
      </dgm:t>
    </dgm:pt>
    <dgm:pt modelId="{C25C2101-54BA-4930-8C80-14FD86F8B3EE}" type="parTrans" cxnId="{0AA3AEA7-EEF7-45D1-8419-98C7CE11BF73}">
      <dgm:prSet/>
      <dgm:spPr/>
      <dgm:t>
        <a:bodyPr/>
        <a:lstStyle/>
        <a:p>
          <a:endParaRPr lang="en-US"/>
        </a:p>
      </dgm:t>
    </dgm:pt>
    <dgm:pt modelId="{734ACB0B-ECE3-45D8-AA0B-2C1D62A4B3C9}" type="pres">
      <dgm:prSet presAssocID="{0C70271E-D3EA-4C60-B012-123B2C4BEBD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01CD6F-0511-45FA-91DA-D483440DE144}" type="pres">
      <dgm:prSet presAssocID="{696B5B0A-850A-446A-84AD-A2C4F803758C}" presName="compNode" presStyleCnt="0"/>
      <dgm:spPr/>
      <dgm:t>
        <a:bodyPr/>
        <a:lstStyle/>
        <a:p>
          <a:endParaRPr lang="en-US"/>
        </a:p>
      </dgm:t>
    </dgm:pt>
    <dgm:pt modelId="{6834DCC5-C496-4299-9CC7-12F8BAE03B4D}" type="pres">
      <dgm:prSet presAssocID="{696B5B0A-850A-446A-84AD-A2C4F803758C}" presName="aNode" presStyleLbl="bgShp" presStyleIdx="0" presStyleCnt="4" custLinFactNeighborX="17904" custLinFactNeighborY="-6897"/>
      <dgm:spPr/>
      <dgm:t>
        <a:bodyPr/>
        <a:lstStyle/>
        <a:p>
          <a:endParaRPr lang="en-US"/>
        </a:p>
      </dgm:t>
    </dgm:pt>
    <dgm:pt modelId="{9AF21296-77EE-4087-91F8-010820343239}" type="pres">
      <dgm:prSet presAssocID="{696B5B0A-850A-446A-84AD-A2C4F803758C}" presName="textNode" presStyleLbl="bgShp" presStyleIdx="0" presStyleCnt="4"/>
      <dgm:spPr/>
      <dgm:t>
        <a:bodyPr/>
        <a:lstStyle/>
        <a:p>
          <a:endParaRPr lang="en-US"/>
        </a:p>
      </dgm:t>
    </dgm:pt>
    <dgm:pt modelId="{674A742F-8D87-409B-B35D-B3F222386F5D}" type="pres">
      <dgm:prSet presAssocID="{696B5B0A-850A-446A-84AD-A2C4F803758C}" presName="compChildNode" presStyleCnt="0"/>
      <dgm:spPr/>
      <dgm:t>
        <a:bodyPr/>
        <a:lstStyle/>
        <a:p>
          <a:endParaRPr lang="en-US"/>
        </a:p>
      </dgm:t>
    </dgm:pt>
    <dgm:pt modelId="{B218B9CB-CA2B-4AD8-BA8F-F0A0752CEF9E}" type="pres">
      <dgm:prSet presAssocID="{696B5B0A-850A-446A-84AD-A2C4F803758C}" presName="theInnerList" presStyleCnt="0"/>
      <dgm:spPr/>
      <dgm:t>
        <a:bodyPr/>
        <a:lstStyle/>
        <a:p>
          <a:endParaRPr lang="en-US"/>
        </a:p>
      </dgm:t>
    </dgm:pt>
    <dgm:pt modelId="{588221C5-9989-4D41-84CA-F2A4F89065D9}" type="pres">
      <dgm:prSet presAssocID="{B50F52A2-F3EB-4AE9-A203-E9FD84591A98}" presName="childNode" presStyleLbl="node1" presStyleIdx="0" presStyleCnt="6" custLinFactY="-42940" custLinFactNeighborX="4267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92B5CD-C39A-47CD-A843-6E745FA17199}" type="pres">
      <dgm:prSet presAssocID="{B50F52A2-F3EB-4AE9-A203-E9FD84591A98}" presName="aSpace2" presStyleCnt="0"/>
      <dgm:spPr/>
      <dgm:t>
        <a:bodyPr/>
        <a:lstStyle/>
        <a:p>
          <a:endParaRPr lang="en-US"/>
        </a:p>
      </dgm:t>
    </dgm:pt>
    <dgm:pt modelId="{3FA57082-DFBA-4423-950C-F838B2F0B1D8}" type="pres">
      <dgm:prSet presAssocID="{3A006328-AAF7-4793-82F0-817DEACEB3F3}" presName="childNode" presStyleLbl="node1" presStyleIdx="1" presStyleCnt="6" custLinFactNeighborX="29507" custLinFactNeighborY="-312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AEAB37-99FF-45D7-9B23-B93F43F4100C}" type="pres">
      <dgm:prSet presAssocID="{696B5B0A-850A-446A-84AD-A2C4F803758C}" presName="aSpace" presStyleCnt="0"/>
      <dgm:spPr/>
      <dgm:t>
        <a:bodyPr/>
        <a:lstStyle/>
        <a:p>
          <a:endParaRPr lang="en-US"/>
        </a:p>
      </dgm:t>
    </dgm:pt>
    <dgm:pt modelId="{C7539EA4-15DE-4D2B-AA8A-A9CD2E5ECC95}" type="pres">
      <dgm:prSet presAssocID="{1881FEBA-ABD4-4A54-922C-B294D6D29DAB}" presName="compNode" presStyleCnt="0"/>
      <dgm:spPr/>
      <dgm:t>
        <a:bodyPr/>
        <a:lstStyle/>
        <a:p>
          <a:endParaRPr lang="en-US"/>
        </a:p>
      </dgm:t>
    </dgm:pt>
    <dgm:pt modelId="{EFB235A7-3213-47C2-8156-4C314FECF3B9}" type="pres">
      <dgm:prSet presAssocID="{1881FEBA-ABD4-4A54-922C-B294D6D29DAB}" presName="aNode" presStyleLbl="bgShp" presStyleIdx="1" presStyleCnt="4" custScaleX="62134" custScaleY="21180"/>
      <dgm:spPr/>
      <dgm:t>
        <a:bodyPr/>
        <a:lstStyle/>
        <a:p>
          <a:endParaRPr lang="en-US"/>
        </a:p>
      </dgm:t>
    </dgm:pt>
    <dgm:pt modelId="{79A5FA32-5FD3-4716-AD0A-3234BAAB9343}" type="pres">
      <dgm:prSet presAssocID="{1881FEBA-ABD4-4A54-922C-B294D6D29DAB}" presName="textNode" presStyleLbl="bgShp" presStyleIdx="1" presStyleCnt="4"/>
      <dgm:spPr/>
      <dgm:t>
        <a:bodyPr/>
        <a:lstStyle/>
        <a:p>
          <a:endParaRPr lang="en-US"/>
        </a:p>
      </dgm:t>
    </dgm:pt>
    <dgm:pt modelId="{58F97870-6B9D-4C02-A726-FF6A1233AB43}" type="pres">
      <dgm:prSet presAssocID="{1881FEBA-ABD4-4A54-922C-B294D6D29DAB}" presName="compChildNode" presStyleCnt="0"/>
      <dgm:spPr/>
      <dgm:t>
        <a:bodyPr/>
        <a:lstStyle/>
        <a:p>
          <a:endParaRPr lang="en-US"/>
        </a:p>
      </dgm:t>
    </dgm:pt>
    <dgm:pt modelId="{DFAB3CA3-AEA4-4A7E-A65A-7094926FD8C6}" type="pres">
      <dgm:prSet presAssocID="{1881FEBA-ABD4-4A54-922C-B294D6D29DAB}" presName="theInnerList" presStyleCnt="0"/>
      <dgm:spPr/>
      <dgm:t>
        <a:bodyPr/>
        <a:lstStyle/>
        <a:p>
          <a:endParaRPr lang="en-US"/>
        </a:p>
      </dgm:t>
    </dgm:pt>
    <dgm:pt modelId="{9968E6D8-E12D-4B3A-9543-167AEAA3DB0A}" type="pres">
      <dgm:prSet presAssocID="{1881FEBA-ABD4-4A54-922C-B294D6D29DAB}" presName="aSpace" presStyleCnt="0"/>
      <dgm:spPr/>
      <dgm:t>
        <a:bodyPr/>
        <a:lstStyle/>
        <a:p>
          <a:endParaRPr lang="en-US"/>
        </a:p>
      </dgm:t>
    </dgm:pt>
    <dgm:pt modelId="{6AF22DAB-ECD7-4B28-8884-1F5296F1CA95}" type="pres">
      <dgm:prSet presAssocID="{C7257492-BACC-4A65-BC1E-8A13DFA0EE7C}" presName="compNode" presStyleCnt="0"/>
      <dgm:spPr/>
      <dgm:t>
        <a:bodyPr/>
        <a:lstStyle/>
        <a:p>
          <a:endParaRPr lang="en-US"/>
        </a:p>
      </dgm:t>
    </dgm:pt>
    <dgm:pt modelId="{4B314949-7D23-4D39-93A0-44F5288A8C25}" type="pres">
      <dgm:prSet presAssocID="{C7257492-BACC-4A65-BC1E-8A13DFA0EE7C}" presName="aNode" presStyleLbl="bgShp" presStyleIdx="2" presStyleCnt="4" custLinFactNeighborX="-7123" custLinFactNeighborY="-8046"/>
      <dgm:spPr/>
      <dgm:t>
        <a:bodyPr/>
        <a:lstStyle/>
        <a:p>
          <a:endParaRPr lang="en-US"/>
        </a:p>
      </dgm:t>
    </dgm:pt>
    <dgm:pt modelId="{46529023-B493-4B79-8DBD-42B48B2F82F1}" type="pres">
      <dgm:prSet presAssocID="{C7257492-BACC-4A65-BC1E-8A13DFA0EE7C}" presName="textNode" presStyleLbl="bgShp" presStyleIdx="2" presStyleCnt="4"/>
      <dgm:spPr/>
      <dgm:t>
        <a:bodyPr/>
        <a:lstStyle/>
        <a:p>
          <a:endParaRPr lang="en-US"/>
        </a:p>
      </dgm:t>
    </dgm:pt>
    <dgm:pt modelId="{CB3D0334-DA5D-4F66-8690-680F10D6F545}" type="pres">
      <dgm:prSet presAssocID="{C7257492-BACC-4A65-BC1E-8A13DFA0EE7C}" presName="compChildNode" presStyleCnt="0"/>
      <dgm:spPr/>
      <dgm:t>
        <a:bodyPr/>
        <a:lstStyle/>
        <a:p>
          <a:endParaRPr lang="en-US"/>
        </a:p>
      </dgm:t>
    </dgm:pt>
    <dgm:pt modelId="{A56D0C0B-5C00-4904-ABFF-863BD5F4C3B6}" type="pres">
      <dgm:prSet presAssocID="{C7257492-BACC-4A65-BC1E-8A13DFA0EE7C}" presName="theInnerList" presStyleCnt="0"/>
      <dgm:spPr/>
      <dgm:t>
        <a:bodyPr/>
        <a:lstStyle/>
        <a:p>
          <a:endParaRPr lang="en-US"/>
        </a:p>
      </dgm:t>
    </dgm:pt>
    <dgm:pt modelId="{27360F57-D5A1-44E6-9350-337477B0D47D}" type="pres">
      <dgm:prSet presAssocID="{34D3061F-55D1-4B00-9D67-E9F7416017CD}" presName="childNode" presStyleLbl="node1" presStyleIdx="2" presStyleCnt="6" custLinFactY="-78028" custLinFactNeighborX="-5463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9506F-CD86-4FD7-B70E-2B480704085C}" type="pres">
      <dgm:prSet presAssocID="{34D3061F-55D1-4B00-9D67-E9F7416017CD}" presName="aSpace2" presStyleCnt="0"/>
      <dgm:spPr/>
      <dgm:t>
        <a:bodyPr/>
        <a:lstStyle/>
        <a:p>
          <a:endParaRPr lang="en-US"/>
        </a:p>
      </dgm:t>
    </dgm:pt>
    <dgm:pt modelId="{D539C231-8098-4AC3-9136-42902A0C3E7B}" type="pres">
      <dgm:prSet presAssocID="{602DF75E-6549-4C45-9023-1CA2547AFCFC}" presName="childNode" presStyleLbl="node1" presStyleIdx="3" presStyleCnt="6" custLinFactY="-11358" custLinFactNeighborX="-2348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7E357-83AF-4B97-AFE8-E1431A30EF29}" type="pres">
      <dgm:prSet presAssocID="{C7257492-BACC-4A65-BC1E-8A13DFA0EE7C}" presName="aSpace" presStyleCnt="0"/>
      <dgm:spPr/>
      <dgm:t>
        <a:bodyPr/>
        <a:lstStyle/>
        <a:p>
          <a:endParaRPr lang="en-US"/>
        </a:p>
      </dgm:t>
    </dgm:pt>
    <dgm:pt modelId="{9DF6E8CA-124C-4B53-9A9C-332B51345F1E}" type="pres">
      <dgm:prSet presAssocID="{BD0E01D9-E223-4635-BB5F-3830A92DDD13}" presName="compNode" presStyleCnt="0"/>
      <dgm:spPr/>
      <dgm:t>
        <a:bodyPr/>
        <a:lstStyle/>
        <a:p>
          <a:endParaRPr lang="en-US"/>
        </a:p>
      </dgm:t>
    </dgm:pt>
    <dgm:pt modelId="{9620769C-4FDB-4A52-9D84-4DFBAAB12709}" type="pres">
      <dgm:prSet presAssocID="{BD0E01D9-E223-4635-BB5F-3830A92DDD13}" presName="aNode" presStyleLbl="bgShp" presStyleIdx="3" presStyleCnt="4" custLinFactNeighborX="-66772" custLinFactNeighborY="-6897"/>
      <dgm:spPr/>
      <dgm:t>
        <a:bodyPr/>
        <a:lstStyle/>
        <a:p>
          <a:endParaRPr lang="en-US"/>
        </a:p>
      </dgm:t>
    </dgm:pt>
    <dgm:pt modelId="{F262A623-D604-4867-947F-4B78CB0DDED9}" type="pres">
      <dgm:prSet presAssocID="{BD0E01D9-E223-4635-BB5F-3830A92DDD13}" presName="textNode" presStyleLbl="bgShp" presStyleIdx="3" presStyleCnt="4"/>
      <dgm:spPr/>
      <dgm:t>
        <a:bodyPr/>
        <a:lstStyle/>
        <a:p>
          <a:endParaRPr lang="en-US"/>
        </a:p>
      </dgm:t>
    </dgm:pt>
    <dgm:pt modelId="{E2607616-667B-4F3C-92C0-B1F44F0192F3}" type="pres">
      <dgm:prSet presAssocID="{BD0E01D9-E223-4635-BB5F-3830A92DDD13}" presName="compChildNode" presStyleCnt="0"/>
      <dgm:spPr/>
      <dgm:t>
        <a:bodyPr/>
        <a:lstStyle/>
        <a:p>
          <a:endParaRPr lang="en-US"/>
        </a:p>
      </dgm:t>
    </dgm:pt>
    <dgm:pt modelId="{5A007E8E-1AD5-4B12-9B9B-528DA0CBCFC4}" type="pres">
      <dgm:prSet presAssocID="{BD0E01D9-E223-4635-BB5F-3830A92DDD13}" presName="theInnerList" presStyleCnt="0"/>
      <dgm:spPr/>
      <dgm:t>
        <a:bodyPr/>
        <a:lstStyle/>
        <a:p>
          <a:endParaRPr lang="en-US"/>
        </a:p>
      </dgm:t>
    </dgm:pt>
    <dgm:pt modelId="{DB4D433F-7361-4A18-A6CB-82249D7AEEED}" type="pres">
      <dgm:prSet presAssocID="{5D63AF77-C977-4DC0-BBB5-C1CE6A0E942B}" presName="childNode" presStyleLbl="node1" presStyleIdx="4" presStyleCnt="6" custLinFactY="-94620" custLinFactNeighborX="-6273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DD22DC-A8C9-4C28-B91F-438CFC912168}" type="pres">
      <dgm:prSet presAssocID="{5D63AF77-C977-4DC0-BBB5-C1CE6A0E942B}" presName="aSpace2" presStyleCnt="0"/>
      <dgm:spPr/>
      <dgm:t>
        <a:bodyPr/>
        <a:lstStyle/>
        <a:p>
          <a:endParaRPr lang="en-US"/>
        </a:p>
      </dgm:t>
    </dgm:pt>
    <dgm:pt modelId="{4CF9274C-4199-4878-9CE9-210BDE1DD273}" type="pres">
      <dgm:prSet presAssocID="{5B590F2D-F9E5-4FE4-A0D8-CE1862AC6DD8}" presName="childNode" presStyleLbl="node1" presStyleIdx="5" presStyleCnt="6" custLinFactY="-37479" custLinFactNeighborX="-3615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019E26-AF3E-4A6C-B05A-0A1219686ADC}" type="presOf" srcId="{5B590F2D-F9E5-4FE4-A0D8-CE1862AC6DD8}" destId="{4CF9274C-4199-4878-9CE9-210BDE1DD273}" srcOrd="0" destOrd="0" presId="urn:microsoft.com/office/officeart/2005/8/layout/lProcess2"/>
    <dgm:cxn modelId="{AC005FDD-0AB1-404E-8BC0-62ABDA8F5C05}" type="presOf" srcId="{602DF75E-6549-4C45-9023-1CA2547AFCFC}" destId="{D539C231-8098-4AC3-9136-42902A0C3E7B}" srcOrd="0" destOrd="0" presId="urn:microsoft.com/office/officeart/2005/8/layout/lProcess2"/>
    <dgm:cxn modelId="{C998F555-7662-44DD-ACF8-D9669023CA61}" srcId="{BD0E01D9-E223-4635-BB5F-3830A92DDD13}" destId="{5D63AF77-C977-4DC0-BBB5-C1CE6A0E942B}" srcOrd="0" destOrd="0" parTransId="{7B163711-14EB-43AD-B8E1-C3707D64ABEB}" sibTransId="{AF934986-27AD-41E7-980B-536009BB319F}"/>
    <dgm:cxn modelId="{5CBAF467-9C77-4923-B7B6-180846A5E364}" srcId="{C7257492-BACC-4A65-BC1E-8A13DFA0EE7C}" destId="{602DF75E-6549-4C45-9023-1CA2547AFCFC}" srcOrd="1" destOrd="0" parTransId="{25792839-CD01-4901-A539-147D9DE589F6}" sibTransId="{7053FB10-4C15-4362-9659-56F1AB72D398}"/>
    <dgm:cxn modelId="{03D6B6FB-F994-4245-8168-3109A45869DD}" srcId="{0C70271E-D3EA-4C60-B012-123B2C4BEBD0}" destId="{C7257492-BACC-4A65-BC1E-8A13DFA0EE7C}" srcOrd="2" destOrd="0" parTransId="{28E05A2C-A19F-4E5C-B15F-267497CDF3F6}" sibTransId="{57511D91-B5A4-43AD-973D-E71519EEB19A}"/>
    <dgm:cxn modelId="{1EE02BA2-9559-4E01-BA63-8A8C309487A8}" type="presOf" srcId="{3A006328-AAF7-4793-82F0-817DEACEB3F3}" destId="{3FA57082-DFBA-4423-950C-F838B2F0B1D8}" srcOrd="0" destOrd="0" presId="urn:microsoft.com/office/officeart/2005/8/layout/lProcess2"/>
    <dgm:cxn modelId="{770E2787-56D2-4A19-A5FC-81785A0354F2}" type="presOf" srcId="{BD0E01D9-E223-4635-BB5F-3830A92DDD13}" destId="{F262A623-D604-4867-947F-4B78CB0DDED9}" srcOrd="1" destOrd="0" presId="urn:microsoft.com/office/officeart/2005/8/layout/lProcess2"/>
    <dgm:cxn modelId="{162A9D2E-8260-4531-A49D-0955B4D76D53}" type="presOf" srcId="{696B5B0A-850A-446A-84AD-A2C4F803758C}" destId="{6834DCC5-C496-4299-9CC7-12F8BAE03B4D}" srcOrd="0" destOrd="0" presId="urn:microsoft.com/office/officeart/2005/8/layout/lProcess2"/>
    <dgm:cxn modelId="{8016CAC0-7528-4C6C-BE6E-C297EDF2792A}" type="presOf" srcId="{696B5B0A-850A-446A-84AD-A2C4F803758C}" destId="{9AF21296-77EE-4087-91F8-010820343239}" srcOrd="1" destOrd="0" presId="urn:microsoft.com/office/officeart/2005/8/layout/lProcess2"/>
    <dgm:cxn modelId="{82FA8FE4-5ADF-4CA6-A5FE-7B65D4DE0449}" srcId="{C7257492-BACC-4A65-BC1E-8A13DFA0EE7C}" destId="{34D3061F-55D1-4B00-9D67-E9F7416017CD}" srcOrd="0" destOrd="0" parTransId="{12E1ADBE-F6E2-4361-9622-BBEB067CF60A}" sibTransId="{CBB6C595-064D-486D-8D02-222CF3B45B96}"/>
    <dgm:cxn modelId="{4A161DBD-0DA4-49BB-A394-9EF6BD1D81E8}" type="presOf" srcId="{5D63AF77-C977-4DC0-BBB5-C1CE6A0E942B}" destId="{DB4D433F-7361-4A18-A6CB-82249D7AEEED}" srcOrd="0" destOrd="0" presId="urn:microsoft.com/office/officeart/2005/8/layout/lProcess2"/>
    <dgm:cxn modelId="{863B22DD-D74E-41DF-8036-6B16CC79101D}" srcId="{696B5B0A-850A-446A-84AD-A2C4F803758C}" destId="{3A006328-AAF7-4793-82F0-817DEACEB3F3}" srcOrd="1" destOrd="0" parTransId="{C2317B09-1765-4D43-B102-24C11968A832}" sibTransId="{603D019B-E4CE-439B-8606-9C27AF2C760A}"/>
    <dgm:cxn modelId="{9BEF49C2-BD6A-4069-83DD-87975946F1CE}" type="presOf" srcId="{B50F52A2-F3EB-4AE9-A203-E9FD84591A98}" destId="{588221C5-9989-4D41-84CA-F2A4F89065D9}" srcOrd="0" destOrd="0" presId="urn:microsoft.com/office/officeart/2005/8/layout/lProcess2"/>
    <dgm:cxn modelId="{700950A7-ECD0-462C-8199-4DA2F19F627A}" srcId="{0C70271E-D3EA-4C60-B012-123B2C4BEBD0}" destId="{1881FEBA-ABD4-4A54-922C-B294D6D29DAB}" srcOrd="1" destOrd="0" parTransId="{0B47B6A5-1946-456A-BB93-AAD8F472FE46}" sibTransId="{1A215D11-32A5-4DD7-96E2-E05135E16BBF}"/>
    <dgm:cxn modelId="{8F22E1E0-1677-42F8-BF2B-FAD5FD031092}" srcId="{696B5B0A-850A-446A-84AD-A2C4F803758C}" destId="{B50F52A2-F3EB-4AE9-A203-E9FD84591A98}" srcOrd="0" destOrd="0" parTransId="{6E799372-4F66-4EF1-ADD9-482C877E8B86}" sibTransId="{FBDABC84-75D9-4087-A4F5-7823FD23B812}"/>
    <dgm:cxn modelId="{82659EFB-78C2-494F-B426-1BA1DB494194}" srcId="{BD0E01D9-E223-4635-BB5F-3830A92DDD13}" destId="{5B590F2D-F9E5-4FE4-A0D8-CE1862AC6DD8}" srcOrd="1" destOrd="0" parTransId="{1E3F5986-28D6-4223-B8A3-AF86A4B4DFEC}" sibTransId="{9B4E892A-DCF9-4EF3-8221-A39305306646}"/>
    <dgm:cxn modelId="{8936E22D-BA21-401D-BF6B-5FBCF6F2C4A3}" type="presOf" srcId="{1881FEBA-ABD4-4A54-922C-B294D6D29DAB}" destId="{EFB235A7-3213-47C2-8156-4C314FECF3B9}" srcOrd="0" destOrd="0" presId="urn:microsoft.com/office/officeart/2005/8/layout/lProcess2"/>
    <dgm:cxn modelId="{E7D3AD19-1991-44D9-977D-A3B2ACEBD7D1}" type="presOf" srcId="{0C70271E-D3EA-4C60-B012-123B2C4BEBD0}" destId="{734ACB0B-ECE3-45D8-AA0B-2C1D62A4B3C9}" srcOrd="0" destOrd="0" presId="urn:microsoft.com/office/officeart/2005/8/layout/lProcess2"/>
    <dgm:cxn modelId="{0AA3AEA7-EEF7-45D1-8419-98C7CE11BF73}" srcId="{0C70271E-D3EA-4C60-B012-123B2C4BEBD0}" destId="{BD0E01D9-E223-4635-BB5F-3830A92DDD13}" srcOrd="3" destOrd="0" parTransId="{C25C2101-54BA-4930-8C80-14FD86F8B3EE}" sibTransId="{F7302F7F-A5C8-4D04-BEED-CAB3D5840EEF}"/>
    <dgm:cxn modelId="{360F30D4-EFF5-401C-9BA7-779C787092C4}" type="presOf" srcId="{C7257492-BACC-4A65-BC1E-8A13DFA0EE7C}" destId="{4B314949-7D23-4D39-93A0-44F5288A8C25}" srcOrd="0" destOrd="0" presId="urn:microsoft.com/office/officeart/2005/8/layout/lProcess2"/>
    <dgm:cxn modelId="{FA3ACAC7-0823-4F0F-A045-BD9706B5F68F}" type="presOf" srcId="{1881FEBA-ABD4-4A54-922C-B294D6D29DAB}" destId="{79A5FA32-5FD3-4716-AD0A-3234BAAB9343}" srcOrd="1" destOrd="0" presId="urn:microsoft.com/office/officeart/2005/8/layout/lProcess2"/>
    <dgm:cxn modelId="{11568698-FA82-4F09-9AD8-92251AF4D14D}" type="presOf" srcId="{BD0E01D9-E223-4635-BB5F-3830A92DDD13}" destId="{9620769C-4FDB-4A52-9D84-4DFBAAB12709}" srcOrd="0" destOrd="0" presId="urn:microsoft.com/office/officeart/2005/8/layout/lProcess2"/>
    <dgm:cxn modelId="{E68EA473-1FD1-4886-9EAB-33C556D7C121}" type="presOf" srcId="{34D3061F-55D1-4B00-9D67-E9F7416017CD}" destId="{27360F57-D5A1-44E6-9350-337477B0D47D}" srcOrd="0" destOrd="0" presId="urn:microsoft.com/office/officeart/2005/8/layout/lProcess2"/>
    <dgm:cxn modelId="{E3E1A61A-66A3-47BF-BA6B-1356AB8ADA56}" srcId="{0C70271E-D3EA-4C60-B012-123B2C4BEBD0}" destId="{696B5B0A-850A-446A-84AD-A2C4F803758C}" srcOrd="0" destOrd="0" parTransId="{0C2783AF-6443-4259-913B-6609BAC511F9}" sibTransId="{BCF0F51B-5B67-491A-857E-95745E49D0D8}"/>
    <dgm:cxn modelId="{780E8959-8B83-4DC1-B56C-2B4EBDB69988}" type="presOf" srcId="{C7257492-BACC-4A65-BC1E-8A13DFA0EE7C}" destId="{46529023-B493-4B79-8DBD-42B48B2F82F1}" srcOrd="1" destOrd="0" presId="urn:microsoft.com/office/officeart/2005/8/layout/lProcess2"/>
    <dgm:cxn modelId="{A215D386-FF1F-4C93-BD68-1A310522FBBB}" type="presParOf" srcId="{734ACB0B-ECE3-45D8-AA0B-2C1D62A4B3C9}" destId="{CB01CD6F-0511-45FA-91DA-D483440DE144}" srcOrd="0" destOrd="0" presId="urn:microsoft.com/office/officeart/2005/8/layout/lProcess2"/>
    <dgm:cxn modelId="{8BCE4BC5-FCC1-431D-AC29-61751D99E3B2}" type="presParOf" srcId="{CB01CD6F-0511-45FA-91DA-D483440DE144}" destId="{6834DCC5-C496-4299-9CC7-12F8BAE03B4D}" srcOrd="0" destOrd="0" presId="urn:microsoft.com/office/officeart/2005/8/layout/lProcess2"/>
    <dgm:cxn modelId="{40A3A5D6-0961-43B4-8F62-C532827C551F}" type="presParOf" srcId="{CB01CD6F-0511-45FA-91DA-D483440DE144}" destId="{9AF21296-77EE-4087-91F8-010820343239}" srcOrd="1" destOrd="0" presId="urn:microsoft.com/office/officeart/2005/8/layout/lProcess2"/>
    <dgm:cxn modelId="{011FCED3-EE0C-4C32-A14A-27FAC35BFDA7}" type="presParOf" srcId="{CB01CD6F-0511-45FA-91DA-D483440DE144}" destId="{674A742F-8D87-409B-B35D-B3F222386F5D}" srcOrd="2" destOrd="0" presId="urn:microsoft.com/office/officeart/2005/8/layout/lProcess2"/>
    <dgm:cxn modelId="{5F4E7CE0-1467-4284-84AD-395ACDB23BB6}" type="presParOf" srcId="{674A742F-8D87-409B-B35D-B3F222386F5D}" destId="{B218B9CB-CA2B-4AD8-BA8F-F0A0752CEF9E}" srcOrd="0" destOrd="0" presId="urn:microsoft.com/office/officeart/2005/8/layout/lProcess2"/>
    <dgm:cxn modelId="{CB1DDAFA-E943-4AD0-9635-95040DD00F25}" type="presParOf" srcId="{B218B9CB-CA2B-4AD8-BA8F-F0A0752CEF9E}" destId="{588221C5-9989-4D41-84CA-F2A4F89065D9}" srcOrd="0" destOrd="0" presId="urn:microsoft.com/office/officeart/2005/8/layout/lProcess2"/>
    <dgm:cxn modelId="{F59C6F5E-5BA9-4639-8030-6CE2FE94C41B}" type="presParOf" srcId="{B218B9CB-CA2B-4AD8-BA8F-F0A0752CEF9E}" destId="{8592B5CD-C39A-47CD-A843-6E745FA17199}" srcOrd="1" destOrd="0" presId="urn:microsoft.com/office/officeart/2005/8/layout/lProcess2"/>
    <dgm:cxn modelId="{F2B7A330-91F3-4896-AA86-E2307D42DE3E}" type="presParOf" srcId="{B218B9CB-CA2B-4AD8-BA8F-F0A0752CEF9E}" destId="{3FA57082-DFBA-4423-950C-F838B2F0B1D8}" srcOrd="2" destOrd="0" presId="urn:microsoft.com/office/officeart/2005/8/layout/lProcess2"/>
    <dgm:cxn modelId="{892C0113-8508-4E0E-9AF7-BA95B26AC638}" type="presParOf" srcId="{734ACB0B-ECE3-45D8-AA0B-2C1D62A4B3C9}" destId="{C4AEAB37-99FF-45D7-9B23-B93F43F4100C}" srcOrd="1" destOrd="0" presId="urn:microsoft.com/office/officeart/2005/8/layout/lProcess2"/>
    <dgm:cxn modelId="{B4A8493D-936A-4CB4-91A7-BC9DC9B8964B}" type="presParOf" srcId="{734ACB0B-ECE3-45D8-AA0B-2C1D62A4B3C9}" destId="{C7539EA4-15DE-4D2B-AA8A-A9CD2E5ECC95}" srcOrd="2" destOrd="0" presId="urn:microsoft.com/office/officeart/2005/8/layout/lProcess2"/>
    <dgm:cxn modelId="{68D29910-B01C-4838-9872-C31F503A2C8C}" type="presParOf" srcId="{C7539EA4-15DE-4D2B-AA8A-A9CD2E5ECC95}" destId="{EFB235A7-3213-47C2-8156-4C314FECF3B9}" srcOrd="0" destOrd="0" presId="urn:microsoft.com/office/officeart/2005/8/layout/lProcess2"/>
    <dgm:cxn modelId="{2FA38735-CCEE-4C87-BA5A-AED221A8CEEB}" type="presParOf" srcId="{C7539EA4-15DE-4D2B-AA8A-A9CD2E5ECC95}" destId="{79A5FA32-5FD3-4716-AD0A-3234BAAB9343}" srcOrd="1" destOrd="0" presId="urn:microsoft.com/office/officeart/2005/8/layout/lProcess2"/>
    <dgm:cxn modelId="{1A96A8CB-E605-4C47-B97D-BB03BB281F39}" type="presParOf" srcId="{C7539EA4-15DE-4D2B-AA8A-A9CD2E5ECC95}" destId="{58F97870-6B9D-4C02-A726-FF6A1233AB43}" srcOrd="2" destOrd="0" presId="urn:microsoft.com/office/officeart/2005/8/layout/lProcess2"/>
    <dgm:cxn modelId="{363DB16E-6167-4C0B-8247-715844867501}" type="presParOf" srcId="{58F97870-6B9D-4C02-A726-FF6A1233AB43}" destId="{DFAB3CA3-AEA4-4A7E-A65A-7094926FD8C6}" srcOrd="0" destOrd="0" presId="urn:microsoft.com/office/officeart/2005/8/layout/lProcess2"/>
    <dgm:cxn modelId="{633CDCC7-4C34-4044-A1DF-1BB1490A6819}" type="presParOf" srcId="{734ACB0B-ECE3-45D8-AA0B-2C1D62A4B3C9}" destId="{9968E6D8-E12D-4B3A-9543-167AEAA3DB0A}" srcOrd="3" destOrd="0" presId="urn:microsoft.com/office/officeart/2005/8/layout/lProcess2"/>
    <dgm:cxn modelId="{F55F111E-B9C5-4D1A-8CAF-5C5F34F52595}" type="presParOf" srcId="{734ACB0B-ECE3-45D8-AA0B-2C1D62A4B3C9}" destId="{6AF22DAB-ECD7-4B28-8884-1F5296F1CA95}" srcOrd="4" destOrd="0" presId="urn:microsoft.com/office/officeart/2005/8/layout/lProcess2"/>
    <dgm:cxn modelId="{A9CBFA54-8F33-411F-B533-43A0410EB602}" type="presParOf" srcId="{6AF22DAB-ECD7-4B28-8884-1F5296F1CA95}" destId="{4B314949-7D23-4D39-93A0-44F5288A8C25}" srcOrd="0" destOrd="0" presId="urn:microsoft.com/office/officeart/2005/8/layout/lProcess2"/>
    <dgm:cxn modelId="{49F030AA-E41A-4B11-8F06-C2A81C418BF2}" type="presParOf" srcId="{6AF22DAB-ECD7-4B28-8884-1F5296F1CA95}" destId="{46529023-B493-4B79-8DBD-42B48B2F82F1}" srcOrd="1" destOrd="0" presId="urn:microsoft.com/office/officeart/2005/8/layout/lProcess2"/>
    <dgm:cxn modelId="{105818FD-6887-453F-A24E-C62790818CAC}" type="presParOf" srcId="{6AF22DAB-ECD7-4B28-8884-1F5296F1CA95}" destId="{CB3D0334-DA5D-4F66-8690-680F10D6F545}" srcOrd="2" destOrd="0" presId="urn:microsoft.com/office/officeart/2005/8/layout/lProcess2"/>
    <dgm:cxn modelId="{AABEAB8D-7854-42A2-92B8-F83C2D4AB2E3}" type="presParOf" srcId="{CB3D0334-DA5D-4F66-8690-680F10D6F545}" destId="{A56D0C0B-5C00-4904-ABFF-863BD5F4C3B6}" srcOrd="0" destOrd="0" presId="urn:microsoft.com/office/officeart/2005/8/layout/lProcess2"/>
    <dgm:cxn modelId="{99026E93-095B-438A-AF28-848DCCE714A7}" type="presParOf" srcId="{A56D0C0B-5C00-4904-ABFF-863BD5F4C3B6}" destId="{27360F57-D5A1-44E6-9350-337477B0D47D}" srcOrd="0" destOrd="0" presId="urn:microsoft.com/office/officeart/2005/8/layout/lProcess2"/>
    <dgm:cxn modelId="{9182DEC5-B072-4613-BA1D-8785BB09A034}" type="presParOf" srcId="{A56D0C0B-5C00-4904-ABFF-863BD5F4C3B6}" destId="{8D19506F-CD86-4FD7-B70E-2B480704085C}" srcOrd="1" destOrd="0" presId="urn:microsoft.com/office/officeart/2005/8/layout/lProcess2"/>
    <dgm:cxn modelId="{2B3AFE34-B9A3-48FD-807D-784AD1321179}" type="presParOf" srcId="{A56D0C0B-5C00-4904-ABFF-863BD5F4C3B6}" destId="{D539C231-8098-4AC3-9136-42902A0C3E7B}" srcOrd="2" destOrd="0" presId="urn:microsoft.com/office/officeart/2005/8/layout/lProcess2"/>
    <dgm:cxn modelId="{46A02F95-D155-4753-866D-B9B07105E386}" type="presParOf" srcId="{734ACB0B-ECE3-45D8-AA0B-2C1D62A4B3C9}" destId="{3527E357-83AF-4B97-AFE8-E1431A30EF29}" srcOrd="5" destOrd="0" presId="urn:microsoft.com/office/officeart/2005/8/layout/lProcess2"/>
    <dgm:cxn modelId="{EEDDB343-E1F4-4AAB-BE12-B012B1294998}" type="presParOf" srcId="{734ACB0B-ECE3-45D8-AA0B-2C1D62A4B3C9}" destId="{9DF6E8CA-124C-4B53-9A9C-332B51345F1E}" srcOrd="6" destOrd="0" presId="urn:microsoft.com/office/officeart/2005/8/layout/lProcess2"/>
    <dgm:cxn modelId="{D1C69186-4A27-418D-B4EE-2EA2DE16C8E9}" type="presParOf" srcId="{9DF6E8CA-124C-4B53-9A9C-332B51345F1E}" destId="{9620769C-4FDB-4A52-9D84-4DFBAAB12709}" srcOrd="0" destOrd="0" presId="urn:microsoft.com/office/officeart/2005/8/layout/lProcess2"/>
    <dgm:cxn modelId="{7143EBEB-F4AB-4B5B-9574-B5CDD779359C}" type="presParOf" srcId="{9DF6E8CA-124C-4B53-9A9C-332B51345F1E}" destId="{F262A623-D604-4867-947F-4B78CB0DDED9}" srcOrd="1" destOrd="0" presId="urn:microsoft.com/office/officeart/2005/8/layout/lProcess2"/>
    <dgm:cxn modelId="{85E96E1C-E52D-479E-926C-08C8D48763C5}" type="presParOf" srcId="{9DF6E8CA-124C-4B53-9A9C-332B51345F1E}" destId="{E2607616-667B-4F3C-92C0-B1F44F0192F3}" srcOrd="2" destOrd="0" presId="urn:microsoft.com/office/officeart/2005/8/layout/lProcess2"/>
    <dgm:cxn modelId="{1D53EDDE-C2C4-4776-B335-069960277CE0}" type="presParOf" srcId="{E2607616-667B-4F3C-92C0-B1F44F0192F3}" destId="{5A007E8E-1AD5-4B12-9B9B-528DA0CBCFC4}" srcOrd="0" destOrd="0" presId="urn:microsoft.com/office/officeart/2005/8/layout/lProcess2"/>
    <dgm:cxn modelId="{E409CCFE-67A1-4708-81EF-B3E896BC3FB9}" type="presParOf" srcId="{5A007E8E-1AD5-4B12-9B9B-528DA0CBCFC4}" destId="{DB4D433F-7361-4A18-A6CB-82249D7AEEED}" srcOrd="0" destOrd="0" presId="urn:microsoft.com/office/officeart/2005/8/layout/lProcess2"/>
    <dgm:cxn modelId="{E1847AEE-A90B-4D38-9506-0AB5E93D114E}" type="presParOf" srcId="{5A007E8E-1AD5-4B12-9B9B-528DA0CBCFC4}" destId="{70DD22DC-A8C9-4C28-B91F-438CFC912168}" srcOrd="1" destOrd="0" presId="urn:microsoft.com/office/officeart/2005/8/layout/lProcess2"/>
    <dgm:cxn modelId="{DC04FFC1-E7DE-44AE-BD2D-014E0183D182}" type="presParOf" srcId="{5A007E8E-1AD5-4B12-9B9B-528DA0CBCFC4}" destId="{4CF9274C-4199-4878-9CE9-210BDE1DD27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4DCC5-C496-4299-9CC7-12F8BAE03B4D}">
      <dsp:nvSpPr>
        <dsp:cNvPr id="0" name=""/>
        <dsp:cNvSpPr/>
      </dsp:nvSpPr>
      <dsp:spPr>
        <a:xfrm>
          <a:off x="261080" y="0"/>
          <a:ext cx="1444972" cy="411366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261080" y="0"/>
        <a:ext cx="1444972" cy="1234098"/>
      </dsp:txXfrm>
    </dsp:sp>
    <dsp:sp modelId="{588221C5-9989-4D41-84CA-F2A4F89065D9}">
      <dsp:nvSpPr>
        <dsp:cNvPr id="0" name=""/>
        <dsp:cNvSpPr/>
      </dsp:nvSpPr>
      <dsp:spPr>
        <a:xfrm>
          <a:off x="640160" y="511888"/>
          <a:ext cx="1155977" cy="12403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Data collection </a:t>
          </a:r>
          <a:endParaRPr lang="en-US" sz="1400" kern="1200" dirty="0"/>
        </a:p>
      </dsp:txBody>
      <dsp:txXfrm>
        <a:off x="674017" y="545745"/>
        <a:ext cx="1088263" cy="1172611"/>
      </dsp:txXfrm>
    </dsp:sp>
    <dsp:sp modelId="{3FA57082-DFBA-4423-950C-F838B2F0B1D8}">
      <dsp:nvSpPr>
        <dsp:cNvPr id="0" name=""/>
        <dsp:cNvSpPr/>
      </dsp:nvSpPr>
      <dsp:spPr>
        <a:xfrm>
          <a:off x="487964" y="2606811"/>
          <a:ext cx="1155977" cy="124032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Strategic information</a:t>
          </a:r>
          <a:endParaRPr lang="en-US" sz="1400" kern="1200" dirty="0"/>
        </a:p>
      </dsp:txBody>
      <dsp:txXfrm>
        <a:off x="521821" y="2640668"/>
        <a:ext cx="1088263" cy="1172611"/>
      </dsp:txXfrm>
    </dsp:sp>
    <dsp:sp modelId="{EFB235A7-3213-47C2-8156-4C314FECF3B9}">
      <dsp:nvSpPr>
        <dsp:cNvPr id="0" name=""/>
        <dsp:cNvSpPr/>
      </dsp:nvSpPr>
      <dsp:spPr>
        <a:xfrm>
          <a:off x="1555717" y="1621194"/>
          <a:ext cx="897819" cy="87127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Data management</a:t>
          </a:r>
          <a:endParaRPr lang="en-US" sz="800" kern="1200" dirty="0"/>
        </a:p>
      </dsp:txBody>
      <dsp:txXfrm>
        <a:off x="1555717" y="1621194"/>
        <a:ext cx="897819" cy="261382"/>
      </dsp:txXfrm>
    </dsp:sp>
    <dsp:sp modelId="{4B314949-7D23-4D39-93A0-44F5288A8C25}">
      <dsp:nvSpPr>
        <dsp:cNvPr id="0" name=""/>
        <dsp:cNvSpPr/>
      </dsp:nvSpPr>
      <dsp:spPr>
        <a:xfrm>
          <a:off x="2458984" y="0"/>
          <a:ext cx="1444972" cy="411366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2458984" y="0"/>
        <a:ext cx="1444972" cy="1234098"/>
      </dsp:txXfrm>
    </dsp:sp>
    <dsp:sp modelId="{27360F57-D5A1-44E6-9350-337477B0D47D}">
      <dsp:nvSpPr>
        <dsp:cNvPr id="0" name=""/>
        <dsp:cNvSpPr/>
      </dsp:nvSpPr>
      <dsp:spPr>
        <a:xfrm>
          <a:off x="2074861" y="76683"/>
          <a:ext cx="1155977" cy="124032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Data quality</a:t>
          </a:r>
          <a:endParaRPr lang="en-US" sz="1400" kern="1200" dirty="0"/>
        </a:p>
      </dsp:txBody>
      <dsp:txXfrm>
        <a:off x="2108718" y="110540"/>
        <a:ext cx="1088263" cy="1172611"/>
      </dsp:txXfrm>
    </dsp:sp>
    <dsp:sp modelId="{D539C231-8098-4AC3-9136-42902A0C3E7B}">
      <dsp:nvSpPr>
        <dsp:cNvPr id="0" name=""/>
        <dsp:cNvSpPr/>
      </dsp:nvSpPr>
      <dsp:spPr>
        <a:xfrm>
          <a:off x="2434937" y="2334752"/>
          <a:ext cx="1155977" cy="12403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Evaluation </a:t>
          </a:r>
          <a:endParaRPr lang="en-US" sz="1400" kern="1200" dirty="0"/>
        </a:p>
      </dsp:txBody>
      <dsp:txXfrm>
        <a:off x="2468794" y="2368609"/>
        <a:ext cx="1088263" cy="1172611"/>
      </dsp:txXfrm>
    </dsp:sp>
    <dsp:sp modelId="{9620769C-4FDB-4A52-9D84-4DFBAAB12709}">
      <dsp:nvSpPr>
        <dsp:cNvPr id="0" name=""/>
        <dsp:cNvSpPr/>
      </dsp:nvSpPr>
      <dsp:spPr>
        <a:xfrm>
          <a:off x="3150418" y="0"/>
          <a:ext cx="1444972" cy="411366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3150418" y="0"/>
        <a:ext cx="1444972" cy="1234098"/>
      </dsp:txXfrm>
    </dsp:sp>
    <dsp:sp modelId="{DB4D433F-7361-4A18-A6CB-82249D7AEEED}">
      <dsp:nvSpPr>
        <dsp:cNvPr id="0" name=""/>
        <dsp:cNvSpPr/>
      </dsp:nvSpPr>
      <dsp:spPr>
        <a:xfrm>
          <a:off x="3534538" y="0"/>
          <a:ext cx="1155977" cy="124032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Capacity building </a:t>
          </a:r>
          <a:endParaRPr lang="en-US" sz="1400" kern="1200" dirty="0"/>
        </a:p>
      </dsp:txBody>
      <dsp:txXfrm>
        <a:off x="3568395" y="33857"/>
        <a:ext cx="1088263" cy="1172611"/>
      </dsp:txXfrm>
    </dsp:sp>
    <dsp:sp modelId="{4CF9274C-4199-4878-9CE9-210BDE1DD273}">
      <dsp:nvSpPr>
        <dsp:cNvPr id="0" name=""/>
        <dsp:cNvSpPr/>
      </dsp:nvSpPr>
      <dsp:spPr>
        <a:xfrm>
          <a:off x="3841843" y="2010767"/>
          <a:ext cx="1155977" cy="12403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Coordination </a:t>
          </a:r>
          <a:endParaRPr lang="en-US" sz="1400" kern="1200" dirty="0"/>
        </a:p>
      </dsp:txBody>
      <dsp:txXfrm>
        <a:off x="3875700" y="2044624"/>
        <a:ext cx="1088263" cy="1172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9B83D-E4D8-4264-8BF9-5F1A16991CF2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6D29E-F719-4B36-A361-970C4B0B2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74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940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52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Case finding</a:t>
            </a:r>
          </a:p>
          <a:p>
            <a:pPr marL="228600" indent="-228600">
              <a:buAutoNum type="arabicPeriod"/>
            </a:pPr>
            <a:r>
              <a:rPr lang="en-US" dirty="0" smtClean="0"/>
              <a:t>Defaulter finding</a:t>
            </a:r>
          </a:p>
          <a:p>
            <a:pPr marL="228600" indent="-228600">
              <a:buAutoNum type="arabicPeriod"/>
            </a:pPr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70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2017 last quarter</a:t>
            </a:r>
          </a:p>
          <a:p>
            <a:r>
              <a:rPr lang="en-US" dirty="0" smtClean="0"/>
              <a:t>TB Mortality survey (ATM)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72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MSM</a:t>
            </a:r>
            <a:r>
              <a:rPr lang="en-US" baseline="0" dirty="0" smtClean="0"/>
              <a:t> (HSS survey) alternative year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439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BCC</a:t>
            </a:r>
          </a:p>
          <a:p>
            <a:r>
              <a:rPr lang="en-US" dirty="0" smtClean="0"/>
              <a:t>PWID</a:t>
            </a:r>
            <a:r>
              <a:rPr lang="en-US" baseline="0" dirty="0" smtClean="0"/>
              <a:t> – people who inject drugs (IDU)</a:t>
            </a:r>
          </a:p>
          <a:p>
            <a:r>
              <a:rPr lang="en-US" baseline="0" dirty="0" smtClean="0"/>
              <a:t>To known Treatment adherences (ART)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41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TCP</a:t>
            </a:r>
            <a:r>
              <a:rPr lang="en-US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(Targeted Condom Promotion Program)</a:t>
            </a:r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 </a:t>
            </a:r>
          </a:p>
          <a:p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VCCT (Voluntary Confidential</a:t>
            </a:r>
            <a:r>
              <a:rPr lang="en-US" sz="1200" b="0" i="0" u="none" strike="noStrike" baseline="0" dirty="0" smtClean="0">
                <a:solidFill>
                  <a:srgbClr val="000000"/>
                </a:solidFill>
                <a:effectLst/>
                <a:latin typeface="+mn-lt"/>
              </a:rPr>
              <a:t> Counselling and Testing)</a:t>
            </a:r>
            <a:endParaRPr lang="en-US" sz="1200" b="0" i="0" u="none" strike="noStrike" dirty="0" smtClean="0">
              <a:solidFill>
                <a:srgbClr val="000000"/>
              </a:solidFill>
              <a:effectLst/>
              <a:latin typeface="+mn-lt"/>
            </a:endParaRPr>
          </a:p>
          <a:p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MMT (Methadone Maintenance Therapy)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C98FD-0ADD-4CB2-AA10-4F71D7E1595E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846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IPT</a:t>
            </a:r>
            <a:r>
              <a:rPr lang="en-US" baseline="0" dirty="0" smtClean="0"/>
              <a:t> – drugs (preventative drugs for HIV patient who do not get the TB)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45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F4BDE2-E1A5-4936-84E4-92F4DEAC3AE5}" type="slidenum">
              <a:rPr lang="en-US" smtClean="0"/>
              <a:pPr eaLnBrk="1" hangingPunct="1"/>
              <a:t>49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TGF</a:t>
            </a:r>
            <a:r>
              <a:rPr lang="en-US" baseline="0" dirty="0" smtClean="0"/>
              <a:t> financing?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60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7434957-6274-4FF5-B9A8-77E669649941}" type="slidenum">
              <a:rPr lang="en-US" smtClean="0">
                <a:solidFill>
                  <a:prstClr val="black"/>
                </a:solidFill>
              </a:rPr>
              <a:pPr eaLnBrk="1" hangingPunct="1"/>
              <a:t>13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D3E3AF-CDAF-4951-9977-922F495FB8D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52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D3E3AF-CDAF-4951-9977-922F495FB8D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52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1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1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1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25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6199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159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57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628801"/>
            <a:ext cx="4042792" cy="45365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1628801"/>
            <a:ext cx="4114800" cy="45365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092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42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9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39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543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00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10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11430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984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39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31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69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://www.unops.org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\\unopsdk040002\user home$\leoniec\Desktop\power point\back pp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76313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fld id="{50B290DC-B9A1-47C7-9F1C-E686F426CC2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13" descr="\\crp.unops.local\files\DivisionData\EO\Communications\Logos\UNOPS Logo\UNOPS logo_2009\UNOPS_logo_2009_C-70M-36Y-0K-0.gif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5938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800" b="1" kern="1200" dirty="0">
          <a:solidFill>
            <a:srgbClr val="6F6F6F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SoD/TB%2007.do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SoD/TB%2008.doc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SoD/TB%2008.doc" TargetMode="Externa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1524002"/>
            <a:ext cx="5257800" cy="3637919"/>
          </a:xfrm>
        </p:spPr>
        <p:txBody>
          <a:bodyPr/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Orientation of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Monitoring &amp; Evaluation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TMO Workshop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Nay Pyi Taw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9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M&amp;E and the Global Fund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390665" y="1576415"/>
            <a:ext cx="84287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/>
              <a:t>M&amp;E is one of the cornerstones of a country’s response to the three diseases (ATM).</a:t>
            </a:r>
          </a:p>
          <a:p>
            <a:pPr marL="800100" lvl="2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rgbClr val="0070C0"/>
                </a:solidFill>
              </a:rPr>
              <a:t>Input, process, </a:t>
            </a:r>
            <a:r>
              <a:rPr lang="en-US" sz="2400" dirty="0" smtClean="0">
                <a:solidFill>
                  <a:srgbClr val="0070C0"/>
                </a:solidFill>
              </a:rPr>
              <a:t>output </a:t>
            </a:r>
            <a:r>
              <a:rPr lang="en-US" sz="2400" dirty="0">
                <a:solidFill>
                  <a:srgbClr val="0070C0"/>
                </a:solidFill>
              </a:rPr>
              <a:t>: for  management decision</a:t>
            </a:r>
          </a:p>
          <a:p>
            <a:pPr marL="800100" lvl="2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 Outcome</a:t>
            </a:r>
            <a:r>
              <a:rPr lang="en-US" sz="2400" dirty="0">
                <a:solidFill>
                  <a:srgbClr val="0070C0"/>
                </a:solidFill>
              </a:rPr>
              <a:t>, impact: for national </a:t>
            </a:r>
            <a:r>
              <a:rPr lang="en-US" sz="2400" dirty="0" smtClean="0">
                <a:solidFill>
                  <a:srgbClr val="0070C0"/>
                </a:solidFill>
              </a:rPr>
              <a:t>goals ( SDGs </a:t>
            </a:r>
            <a:r>
              <a:rPr lang="en-US" sz="2400" dirty="0">
                <a:solidFill>
                  <a:srgbClr val="0070C0"/>
                </a:solidFill>
              </a:rPr>
              <a:t>, </a:t>
            </a:r>
            <a:r>
              <a:rPr lang="en-US" sz="2400" dirty="0" smtClean="0">
                <a:solidFill>
                  <a:srgbClr val="0070C0"/>
                </a:solidFill>
              </a:rPr>
              <a:t>etc.).</a:t>
            </a:r>
            <a:endParaRPr lang="en-US" sz="2400" dirty="0">
              <a:solidFill>
                <a:srgbClr val="0070C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/>
              <a:t>M&amp;E is central to TGF financing model </a:t>
            </a:r>
            <a:r>
              <a:rPr lang="en-US" sz="2400" dirty="0" smtClean="0"/>
              <a:t>as </a:t>
            </a:r>
            <a:r>
              <a:rPr lang="en-US" sz="2400" dirty="0"/>
              <a:t>all </a:t>
            </a:r>
            <a:r>
              <a:rPr lang="en-US" sz="2400" dirty="0" smtClean="0"/>
              <a:t>funding decisions </a:t>
            </a:r>
            <a:r>
              <a:rPr lang="en-US" sz="2400" dirty="0"/>
              <a:t>are based on </a:t>
            </a:r>
            <a:r>
              <a:rPr lang="en-US" sz="2400" dirty="0" smtClean="0"/>
              <a:t>assessment </a:t>
            </a:r>
            <a:r>
              <a:rPr lang="en-US" sz="2400" dirty="0"/>
              <a:t>of results against time-bound targets.</a:t>
            </a:r>
          </a:p>
          <a:p>
            <a:pPr marL="800100" lvl="2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rgbClr val="0070C0"/>
                </a:solidFill>
              </a:rPr>
              <a:t>Output : for decisions on period disbursement</a:t>
            </a:r>
          </a:p>
          <a:p>
            <a:pPr marL="800100" lvl="2" indent="-34290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rgbClr val="0070C0"/>
                </a:solidFill>
              </a:rPr>
              <a:t>Output, outcome and impact: </a:t>
            </a:r>
            <a:r>
              <a:rPr lang="en-US" sz="2400" dirty="0" smtClean="0">
                <a:solidFill>
                  <a:srgbClr val="0070C0"/>
                </a:solidFill>
              </a:rPr>
              <a:t>for </a:t>
            </a:r>
            <a:r>
              <a:rPr lang="en-US" sz="2400" dirty="0">
                <a:solidFill>
                  <a:srgbClr val="0070C0"/>
                </a:solidFill>
              </a:rPr>
              <a:t>Next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>
                <a:solidFill>
                  <a:srgbClr val="0070C0"/>
                </a:solidFill>
              </a:rPr>
              <a:t>phase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renewal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1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20688"/>
            <a:ext cx="8534400" cy="576064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GF  Disbursement decision is linked to M&amp;E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295400"/>
            <a:ext cx="8521699" cy="5181600"/>
          </a:xfrm>
        </p:spPr>
      </p:pic>
      <p:sp>
        <p:nvSpPr>
          <p:cNvPr id="3" name="Oval 2"/>
          <p:cNvSpPr/>
          <p:nvPr/>
        </p:nvSpPr>
        <p:spPr>
          <a:xfrm>
            <a:off x="37010" y="3200400"/>
            <a:ext cx="4458789" cy="3429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Performance Framework</a:t>
            </a:r>
            <a:endParaRPr lang="en-US" dirty="0">
              <a:latin typeface="+mj-lt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57338"/>
            <a:ext cx="8229600" cy="452596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243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19400" y="1295400"/>
            <a:ext cx="6119812" cy="53467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dirty="0" smtClean="0"/>
              <a:t>GF is making a difference. </a:t>
            </a:r>
          </a:p>
          <a:p>
            <a:pPr algn="just">
              <a:defRPr/>
            </a:pPr>
            <a:r>
              <a:rPr lang="en-US" sz="2000" dirty="0" smtClean="0"/>
              <a:t>But concerns were raised around: 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dirty="0" smtClean="0"/>
              <a:t>Appropriateness </a:t>
            </a:r>
            <a:r>
              <a:rPr lang="en-US" dirty="0"/>
              <a:t>of </a:t>
            </a:r>
            <a:r>
              <a:rPr lang="en-US" dirty="0" smtClean="0"/>
              <a:t>indicators (</a:t>
            </a:r>
            <a:r>
              <a:rPr lang="en-US" dirty="0" smtClean="0">
                <a:cs typeface="Arial" charset="0"/>
              </a:rPr>
              <a:t>type</a:t>
            </a:r>
            <a:r>
              <a:rPr lang="en-US" dirty="0">
                <a:cs typeface="Arial" charset="0"/>
              </a:rPr>
              <a:t>, numbers and </a:t>
            </a:r>
            <a:r>
              <a:rPr lang="en-US" dirty="0" smtClean="0">
                <a:cs typeface="Arial" charset="0"/>
              </a:rPr>
              <a:t>quality) </a:t>
            </a:r>
            <a:r>
              <a:rPr lang="en-US" dirty="0" smtClean="0"/>
              <a:t>and targets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dirty="0" smtClean="0"/>
              <a:t>Robustness </a:t>
            </a:r>
            <a:r>
              <a:rPr lang="en-US" dirty="0"/>
              <a:t>of </a:t>
            </a:r>
            <a:r>
              <a:rPr lang="en-US" dirty="0" smtClean="0"/>
              <a:t>systems </a:t>
            </a:r>
            <a:r>
              <a:rPr lang="en-US" dirty="0"/>
              <a:t>to collect </a:t>
            </a:r>
            <a:r>
              <a:rPr lang="en-US" dirty="0" smtClean="0"/>
              <a:t>and verify reported data 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altLang="zh-CN" dirty="0" smtClean="0"/>
              <a:t>Weak </a:t>
            </a:r>
            <a:r>
              <a:rPr lang="en-US" altLang="zh-CN" dirty="0"/>
              <a:t>collaboration of financial </a:t>
            </a:r>
            <a:r>
              <a:rPr lang="en-US" altLang="zh-CN" dirty="0" smtClean="0"/>
              <a:t>with </a:t>
            </a:r>
            <a:r>
              <a:rPr lang="en-US" altLang="zh-CN" dirty="0"/>
              <a:t>programmatic </a:t>
            </a:r>
            <a:r>
              <a:rPr lang="en-US" altLang="zh-CN" dirty="0" smtClean="0"/>
              <a:t>results </a:t>
            </a:r>
            <a:r>
              <a:rPr lang="en-US" altLang="zh-CN" dirty="0"/>
              <a:t>(Value for money</a:t>
            </a:r>
            <a:r>
              <a:rPr lang="en-US" altLang="zh-CN" dirty="0" smtClean="0"/>
              <a:t>?)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altLang="zh-CN" dirty="0" smtClean="0"/>
              <a:t>Reliability of data</a:t>
            </a:r>
            <a:endParaRPr lang="en-US" altLang="zh-CN" dirty="0"/>
          </a:p>
          <a:p>
            <a:pPr lvl="1" algn="just">
              <a:spcBef>
                <a:spcPts val="0"/>
              </a:spcBef>
              <a:buFontTx/>
              <a:buChar char="–"/>
              <a:defRPr/>
            </a:pPr>
            <a:r>
              <a:rPr lang="en-US" altLang="zh-CN" dirty="0"/>
              <a:t>Alignment and harmonization </a:t>
            </a:r>
            <a:r>
              <a:rPr lang="en-US" altLang="zh-CN" dirty="0" smtClean="0"/>
              <a:t>to/with </a:t>
            </a:r>
            <a:r>
              <a:rPr lang="en-US" altLang="zh-CN" dirty="0"/>
              <a:t>national systems</a:t>
            </a:r>
          </a:p>
          <a:p>
            <a:pPr marL="342900" lvl="1" indent="-342900" algn="just">
              <a:buFontTx/>
              <a:buChar char="•"/>
              <a:defRPr/>
            </a:pPr>
            <a:r>
              <a:rPr lang="en-US" altLang="zh-CN" dirty="0" smtClean="0"/>
              <a:t>Trends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altLang="zh-CN" dirty="0"/>
              <a:t>Shift from parallel to national systems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altLang="zh-CN" dirty="0" smtClean="0"/>
              <a:t>Improvement </a:t>
            </a:r>
            <a:r>
              <a:rPr lang="en-US" altLang="zh-CN" dirty="0"/>
              <a:t>of </a:t>
            </a:r>
            <a:r>
              <a:rPr lang="en-US" altLang="zh-CN" dirty="0" smtClean="0"/>
              <a:t>indicators </a:t>
            </a:r>
            <a:r>
              <a:rPr lang="en-US" altLang="zh-CN" dirty="0"/>
              <a:t>and targets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altLang="zh-CN" dirty="0" smtClean="0"/>
              <a:t>Anecdotal </a:t>
            </a:r>
            <a:r>
              <a:rPr lang="en-US" altLang="zh-CN" dirty="0"/>
              <a:t>evidence of data quality </a:t>
            </a:r>
            <a:r>
              <a:rPr lang="en-US" altLang="zh-CN" dirty="0" smtClean="0"/>
              <a:t>issues</a:t>
            </a:r>
          </a:p>
          <a:p>
            <a:pPr lvl="1" algn="just">
              <a:spcBef>
                <a:spcPts val="0"/>
              </a:spcBef>
              <a:defRPr/>
            </a:pPr>
            <a:r>
              <a:rPr lang="en-US" altLang="zh-CN" dirty="0" smtClean="0"/>
              <a:t>Status of M&amp;E systems better known – DQAs, OSDVs, (Programmatic Spot Check, </a:t>
            </a:r>
            <a:r>
              <a:rPr lang="en-US" altLang="zh-CN" dirty="0" err="1" smtClean="0"/>
              <a:t>etc</a:t>
            </a:r>
            <a:r>
              <a:rPr lang="en-US" altLang="zh-CN" dirty="0" smtClean="0"/>
              <a:t>)</a:t>
            </a:r>
            <a:endParaRPr lang="en-US" altLang="zh-CN" dirty="0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74" y="1447800"/>
            <a:ext cx="2160587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74" y="3035300"/>
            <a:ext cx="2160587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02" y="4572000"/>
            <a:ext cx="2160587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5157" y="685800"/>
            <a:ext cx="8818843" cy="457200"/>
          </a:xfrm>
        </p:spPr>
        <p:txBody>
          <a:bodyPr anchor="t"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GF support for M&amp;E 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12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Data Quality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Data Quality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	Fitness </a:t>
            </a:r>
            <a:r>
              <a:rPr lang="en-GB" sz="2000" dirty="0">
                <a:solidFill>
                  <a:schemeClr val="tx1"/>
                </a:solidFill>
              </a:rPr>
              <a:t>of data for grant management, analysis,  </a:t>
            </a:r>
            <a:r>
              <a:rPr lang="en-GB" sz="2000" dirty="0" smtClean="0">
                <a:solidFill>
                  <a:schemeClr val="tx1"/>
                </a:solidFill>
              </a:rPr>
              <a:t>	evaluations </a:t>
            </a:r>
            <a:r>
              <a:rPr lang="en-GB" sz="2000" dirty="0">
                <a:solidFill>
                  <a:schemeClr val="tx1"/>
                </a:solidFill>
              </a:rPr>
              <a:t>and external </a:t>
            </a:r>
            <a:r>
              <a:rPr lang="en-GB" sz="2000" dirty="0" smtClean="0">
                <a:solidFill>
                  <a:schemeClr val="tx1"/>
                </a:solidFill>
              </a:rPr>
              <a:t>reporting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Dimensions of Data Quality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Accuracy - How correct are the data?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The data are accurate if they measure what they </a:t>
            </a:r>
            <a:r>
              <a:rPr lang="en-GB" sz="2000" dirty="0" smtClean="0">
                <a:solidFill>
                  <a:schemeClr val="tx1"/>
                </a:solidFill>
              </a:rPr>
              <a:t>are intended </a:t>
            </a:r>
            <a:r>
              <a:rPr lang="en-GB" sz="2000" dirty="0">
                <a:solidFill>
                  <a:schemeClr val="tx1"/>
                </a:solidFill>
              </a:rPr>
              <a:t>to measure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Timeliness – How current are the data?</a:t>
            </a:r>
          </a:p>
          <a:p>
            <a:pPr marL="0" indent="0">
              <a:buFont typeface="Arial" charset="0"/>
              <a:buNone/>
            </a:pPr>
            <a:r>
              <a:rPr lang="en-GB" sz="2000" dirty="0">
                <a:solidFill>
                  <a:schemeClr val="tx1"/>
                </a:solidFill>
              </a:rPr>
              <a:t>Data are timely when they are up to date (current) and when the information is available on time.</a:t>
            </a: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Completeness – How much of all expected data </a:t>
            </a:r>
            <a:r>
              <a:rPr lang="en-GB" sz="2000" dirty="0" smtClean="0">
                <a:solidFill>
                  <a:schemeClr val="tx1"/>
                </a:solidFill>
              </a:rPr>
              <a:t>are present</a:t>
            </a:r>
            <a:r>
              <a:rPr lang="en-GB" sz="2000" dirty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The data are complete when the information </a:t>
            </a:r>
            <a:r>
              <a:rPr lang="en-GB" sz="2000" dirty="0" smtClean="0">
                <a:solidFill>
                  <a:schemeClr val="tx1"/>
                </a:solidFill>
              </a:rPr>
              <a:t>system from </a:t>
            </a:r>
            <a:r>
              <a:rPr lang="en-GB" sz="2000" dirty="0">
                <a:solidFill>
                  <a:schemeClr val="tx1"/>
                </a:solidFill>
              </a:rPr>
              <a:t>which the results are derived is </a:t>
            </a:r>
            <a:r>
              <a:rPr lang="en-GB" sz="2000" dirty="0" smtClean="0">
                <a:solidFill>
                  <a:schemeClr val="tx1"/>
                </a:solidFill>
              </a:rPr>
              <a:t>appropriately</a:t>
            </a: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Inclusive</a:t>
            </a:r>
            <a:r>
              <a:rPr lang="en-GB" sz="2000" dirty="0">
                <a:solidFill>
                  <a:schemeClr val="tx1"/>
                </a:solidFill>
              </a:rPr>
              <a:t>. They represent the complete list of eligible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     persons </a:t>
            </a:r>
            <a:r>
              <a:rPr lang="en-GB" sz="2000" dirty="0">
                <a:solidFill>
                  <a:schemeClr val="tx1"/>
                </a:solidFill>
              </a:rPr>
              <a:t>or units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4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Dimensions of Data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Quality(Cont.)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7772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Reliability: Is data measured and collected consistently?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Precision: Does the data provide sufficient detail (for example, disaggregating by sex)?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Integrity: Is the data protected from biases or purposeful manipulation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itchFamily="34" charset="0"/>
                <a:cs typeface="Arial" pitchFamily="34" charset="0"/>
              </a:rPr>
              <a:t>Confidentiality: Is data </a:t>
            </a:r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stored </a:t>
            </a:r>
            <a:r>
              <a:rPr lang="en-US" altLang="en-US" sz="2000" dirty="0">
                <a:latin typeface="Arial" pitchFamily="34" charset="0"/>
                <a:cs typeface="Arial" pitchFamily="34" charset="0"/>
              </a:rPr>
              <a:t>with an appropriate level of security?  Is the identity of participants sufficiently protected?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725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8157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Assessment of Data Quality and Quality of Care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LFA assessments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</a:rPr>
              <a:t> Targeted Health Facility Assessment 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Targeted Data Quality Review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</a:rPr>
              <a:t> Programmatic Spot Check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Special Studies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PR visits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</a:rPr>
              <a:t>RDQA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</a:rPr>
              <a:t>Program supervisory visit and RSQA</a:t>
            </a:r>
          </a:p>
          <a:p>
            <a:pPr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882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Routine Data Quality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A </a:t>
            </a:r>
            <a:r>
              <a:rPr lang="en-GB" sz="2000" dirty="0">
                <a:solidFill>
                  <a:schemeClr val="tx1"/>
                </a:solidFill>
              </a:rPr>
              <a:t>flexible, easy-to-use data quality assessment tool to assess data quality within grants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Purpose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conduct </a:t>
            </a:r>
            <a:r>
              <a:rPr lang="en-GB" sz="2000" dirty="0">
                <a:solidFill>
                  <a:schemeClr val="tx1"/>
                </a:solidFill>
              </a:rPr>
              <a:t>routine data quality checks as part of </a:t>
            </a:r>
            <a:r>
              <a:rPr lang="en-GB" sz="2000" dirty="0" smtClean="0">
                <a:solidFill>
                  <a:schemeClr val="tx1"/>
                </a:solidFill>
              </a:rPr>
              <a:t>ongoing supervision</a:t>
            </a:r>
            <a:r>
              <a:rPr lang="en-GB" sz="2000" dirty="0">
                <a:solidFill>
                  <a:schemeClr val="tx1"/>
                </a:solidFill>
              </a:rPr>
              <a:t>;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conduct </a:t>
            </a:r>
            <a:r>
              <a:rPr lang="en-GB" sz="2000" dirty="0">
                <a:solidFill>
                  <a:schemeClr val="tx1"/>
                </a:solidFill>
              </a:rPr>
              <a:t>initial and follow-up assessments of </a:t>
            </a:r>
            <a:r>
              <a:rPr lang="en-GB" sz="2000" dirty="0" smtClean="0">
                <a:solidFill>
                  <a:schemeClr val="tx1"/>
                </a:solidFill>
              </a:rPr>
              <a:t>data management </a:t>
            </a:r>
            <a:r>
              <a:rPr lang="en-GB" sz="2000" dirty="0">
                <a:solidFill>
                  <a:schemeClr val="tx1"/>
                </a:solidFill>
              </a:rPr>
              <a:t>and reporting systems;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strengthen </a:t>
            </a:r>
            <a:r>
              <a:rPr lang="en-GB" sz="2000" dirty="0">
                <a:solidFill>
                  <a:schemeClr val="tx1"/>
                </a:solidFill>
              </a:rPr>
              <a:t>the program staff’s capacity in </a:t>
            </a:r>
            <a:r>
              <a:rPr lang="en-GB" sz="2000" dirty="0" smtClean="0">
                <a:solidFill>
                  <a:schemeClr val="tx1"/>
                </a:solidFill>
              </a:rPr>
              <a:t>data management </a:t>
            </a:r>
            <a:r>
              <a:rPr lang="en-GB" sz="2000" dirty="0">
                <a:solidFill>
                  <a:schemeClr val="tx1"/>
                </a:solidFill>
              </a:rPr>
              <a:t>and reporting;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identify </a:t>
            </a:r>
            <a:r>
              <a:rPr lang="en-GB" sz="2000" dirty="0">
                <a:solidFill>
                  <a:schemeClr val="tx1"/>
                </a:solidFill>
              </a:rPr>
              <a:t>data quality issues and help prepare for </a:t>
            </a:r>
            <a:r>
              <a:rPr lang="en-GB" sz="2000" dirty="0" smtClean="0">
                <a:solidFill>
                  <a:schemeClr val="tx1"/>
                </a:solidFill>
              </a:rPr>
              <a:t>a formal </a:t>
            </a:r>
            <a:r>
              <a:rPr lang="en-GB" sz="2000" dirty="0">
                <a:solidFill>
                  <a:schemeClr val="tx1"/>
                </a:solidFill>
              </a:rPr>
              <a:t>external data quality audit.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99334"/>
            <a:ext cx="1574649" cy="12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89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1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7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" y="1592"/>
                        <a:ext cx="1465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5750" y="476250"/>
            <a:ext cx="8858250" cy="649288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Data </a:t>
            </a:r>
            <a:r>
              <a:rPr lang="en-US" sz="2800" dirty="0">
                <a:solidFill>
                  <a:schemeClr val="tx1"/>
                </a:solidFill>
                <a:latin typeface="+mj-lt"/>
              </a:rPr>
              <a:t>q</a:t>
            </a:r>
            <a:r>
              <a:rPr lang="en-US" sz="2800" dirty="0" smtClean="0">
                <a:solidFill>
                  <a:schemeClr val="tx1"/>
                </a:solidFill>
                <a:latin typeface="+mj-lt"/>
              </a:rPr>
              <a:t>uality rating</a:t>
            </a:r>
            <a:endParaRPr lang="en-US" sz="2800" b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052736"/>
            <a:ext cx="688787" cy="366424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endParaRPr lang="en-GB" sz="1200" b="1" dirty="0" err="1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544" y="1259874"/>
            <a:ext cx="8715944" cy="3721188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prstClr val="black"/>
                </a:solidFill>
              </a:rPr>
              <a:t>Data Quality Rating based on Overall Average Weighted Error Margin and the % average report availability for the indicator</a:t>
            </a:r>
          </a:p>
          <a:p>
            <a:pPr marL="628650" lvl="1" indent="-1714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</a:rPr>
              <a:t>Overall </a:t>
            </a:r>
            <a:r>
              <a:rPr lang="en-US" sz="2000" b="1" dirty="0">
                <a:solidFill>
                  <a:srgbClr val="00B050"/>
                </a:solidFill>
              </a:rPr>
              <a:t>Good  Data Quality</a:t>
            </a:r>
            <a:r>
              <a:rPr lang="en-US" sz="2000" dirty="0">
                <a:solidFill>
                  <a:prstClr val="black"/>
                </a:solidFill>
              </a:rPr>
              <a:t>: </a:t>
            </a:r>
            <a:r>
              <a:rPr lang="en-US" sz="2000" b="1" dirty="0">
                <a:solidFill>
                  <a:prstClr val="black"/>
                </a:solidFill>
              </a:rPr>
              <a:t>If</a:t>
            </a:r>
            <a:r>
              <a:rPr lang="en-US" sz="2000" dirty="0">
                <a:solidFill>
                  <a:prstClr val="black"/>
                </a:solidFill>
              </a:rPr>
              <a:t> the Overall Absolute Average Error Margin is less than 10%  </a:t>
            </a:r>
            <a:r>
              <a:rPr lang="en-US" sz="2000" b="1" dirty="0" smtClean="0">
                <a:solidFill>
                  <a:prstClr val="black"/>
                </a:solidFill>
              </a:rPr>
              <a:t>AND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the average % reports availability for the indicator is equal to or more than </a:t>
            </a:r>
            <a:r>
              <a:rPr lang="en-US" sz="2000" dirty="0" smtClean="0">
                <a:solidFill>
                  <a:prstClr val="black"/>
                </a:solidFill>
              </a:rPr>
              <a:t>90</a:t>
            </a:r>
            <a:r>
              <a:rPr lang="en-US" sz="2000" dirty="0">
                <a:solidFill>
                  <a:prstClr val="black"/>
                </a:solidFill>
              </a:rPr>
              <a:t>%</a:t>
            </a:r>
          </a:p>
          <a:p>
            <a:pPr marL="628650" lvl="1" indent="-1714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C000"/>
                </a:solidFill>
              </a:rPr>
              <a:t>Minor </a:t>
            </a:r>
            <a:r>
              <a:rPr lang="en-US" sz="2000" b="1" dirty="0">
                <a:solidFill>
                  <a:srgbClr val="FFC000"/>
                </a:solidFill>
              </a:rPr>
              <a:t>Data Quality Issues: </a:t>
            </a:r>
            <a:r>
              <a:rPr lang="en-US" sz="2000" b="1" dirty="0">
                <a:solidFill>
                  <a:prstClr val="black"/>
                </a:solidFill>
              </a:rPr>
              <a:t>If</a:t>
            </a:r>
            <a:r>
              <a:rPr lang="en-US" sz="2000" dirty="0">
                <a:solidFill>
                  <a:prstClr val="black"/>
                </a:solidFill>
              </a:rPr>
              <a:t> the Overall Absolute Average Error Margin is between 10% and 30% </a:t>
            </a:r>
            <a:r>
              <a:rPr lang="en-US" sz="2000" b="1" dirty="0" smtClean="0">
                <a:solidFill>
                  <a:prstClr val="black"/>
                </a:solidFill>
              </a:rPr>
              <a:t>AND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% average reports availability is equal to or more than 70%</a:t>
            </a:r>
          </a:p>
          <a:p>
            <a:pPr marL="628650" lvl="1" indent="-1714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Major </a:t>
            </a:r>
            <a:r>
              <a:rPr lang="en-US" sz="2000" b="1" dirty="0">
                <a:solidFill>
                  <a:srgbClr val="FF0000"/>
                </a:solidFill>
              </a:rPr>
              <a:t>Data Quality Issues: </a:t>
            </a:r>
            <a:r>
              <a:rPr lang="en-US" sz="2000" b="1" dirty="0">
                <a:solidFill>
                  <a:prstClr val="black"/>
                </a:solidFill>
              </a:rPr>
              <a:t>If</a:t>
            </a:r>
            <a:r>
              <a:rPr lang="en-US" sz="2000" dirty="0">
                <a:solidFill>
                  <a:prstClr val="black"/>
                </a:solidFill>
              </a:rPr>
              <a:t> the Overall Absolute Average Error Margin is over 30% </a:t>
            </a:r>
            <a:r>
              <a:rPr lang="en-US" sz="2000" b="1" dirty="0" smtClean="0">
                <a:solidFill>
                  <a:prstClr val="black"/>
                </a:solidFill>
              </a:rPr>
              <a:t>OR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% reports availability is less than 70</a:t>
            </a:r>
            <a:r>
              <a:rPr lang="en-US" sz="2000" dirty="0" smtClean="0">
                <a:solidFill>
                  <a:prstClr val="black"/>
                </a:solidFill>
              </a:rPr>
              <a:t>%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739187" y="6570190"/>
            <a:ext cx="441325" cy="243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843CBED-2BEC-4CFC-A1B0-F6ACC84F5B07}" type="slidenum">
              <a:rPr lang="fr-CH" sz="800" smtClean="0"/>
              <a:pPr>
                <a:defRPr/>
              </a:pPr>
              <a:t>19</a:t>
            </a:fld>
            <a:endParaRPr lang="fr-CH" sz="800" dirty="0"/>
          </a:p>
        </p:txBody>
      </p:sp>
    </p:spTree>
    <p:extLst>
      <p:ext uri="{BB962C8B-B14F-4D97-AF65-F5344CB8AC3E}">
        <p14:creationId xmlns:p14="http://schemas.microsoft.com/office/powerpoint/2010/main" val="254882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Outlines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95456" cy="452596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Orientation what is functional M&amp;E 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Why we need M&amp;E System at all levels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Introducing M&amp;E requirements for Global Fund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Orientation on Data Quality Assurance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Review of the National </a:t>
            </a:r>
            <a:r>
              <a:rPr lang="en-US" sz="2800" dirty="0" err="1" smtClean="0">
                <a:solidFill>
                  <a:schemeClr val="tx1"/>
                </a:solidFill>
              </a:rPr>
              <a:t>Programmes</a:t>
            </a:r>
            <a:r>
              <a:rPr lang="en-US" sz="2800" dirty="0" smtClean="0">
                <a:solidFill>
                  <a:schemeClr val="tx1"/>
                </a:solidFill>
              </a:rPr>
              <a:t> Data Flow Mechanism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Disease specific indicators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Source Documents</a:t>
            </a:r>
          </a:p>
        </p:txBody>
      </p:sp>
    </p:spTree>
    <p:extLst>
      <p:ext uri="{BB962C8B-B14F-4D97-AF65-F5344CB8AC3E}">
        <p14:creationId xmlns:p14="http://schemas.microsoft.com/office/powerpoint/2010/main" val="37811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1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7" y="1592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" y="1592"/>
                        <a:ext cx="1465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5750" y="476250"/>
            <a:ext cx="8858250" cy="649288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Data </a:t>
            </a:r>
            <a:r>
              <a:rPr lang="en-US" sz="2800" dirty="0">
                <a:solidFill>
                  <a:schemeClr val="tx1"/>
                </a:solidFill>
                <a:latin typeface="+mj-lt"/>
              </a:rPr>
              <a:t>q</a:t>
            </a:r>
            <a:r>
              <a:rPr lang="en-US" sz="2800" dirty="0" smtClean="0">
                <a:solidFill>
                  <a:schemeClr val="tx1"/>
                </a:solidFill>
                <a:latin typeface="+mj-lt"/>
              </a:rPr>
              <a:t>uality rating (Cont.)</a:t>
            </a:r>
            <a:endParaRPr lang="en-US" sz="2800" b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052736"/>
            <a:ext cx="688787" cy="366424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endParaRPr lang="en-GB" sz="1200" b="1" dirty="0" err="1" smtClean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552" y="1238212"/>
            <a:ext cx="8571928" cy="3490356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Extreme </a:t>
            </a:r>
            <a:r>
              <a:rPr lang="en-US" sz="2000" dirty="0">
                <a:solidFill>
                  <a:prstClr val="black"/>
                </a:solidFill>
              </a:rPr>
              <a:t>cases with Overall Average Error </a:t>
            </a:r>
            <a:r>
              <a:rPr lang="en-US" sz="2000" dirty="0" smtClean="0">
                <a:solidFill>
                  <a:prstClr val="black"/>
                </a:solidFill>
              </a:rPr>
              <a:t>Margin &gt;30</a:t>
            </a:r>
            <a:r>
              <a:rPr lang="en-US" sz="2000" dirty="0">
                <a:solidFill>
                  <a:prstClr val="black"/>
                </a:solidFill>
              </a:rPr>
              <a:t>% or </a:t>
            </a:r>
            <a:r>
              <a:rPr lang="en-US" sz="2000" dirty="0" smtClean="0">
                <a:solidFill>
                  <a:prstClr val="black"/>
                </a:solidFill>
              </a:rPr>
              <a:t>   &lt;-30</a:t>
            </a:r>
            <a:r>
              <a:rPr lang="en-US" sz="2000" dirty="0">
                <a:solidFill>
                  <a:prstClr val="black"/>
                </a:solidFill>
              </a:rPr>
              <a:t>%) or </a:t>
            </a:r>
            <a:r>
              <a:rPr lang="en-US" sz="2000" dirty="0" smtClean="0">
                <a:solidFill>
                  <a:prstClr val="black"/>
                </a:solidFill>
              </a:rPr>
              <a:t>overall </a:t>
            </a:r>
            <a:r>
              <a:rPr lang="en-US" sz="2000" dirty="0">
                <a:solidFill>
                  <a:prstClr val="black"/>
                </a:solidFill>
              </a:rPr>
              <a:t>average availability of reports &lt;70% are flagged as follows:</a:t>
            </a:r>
          </a:p>
          <a:p>
            <a:pPr marL="628650" lvl="1" indent="-1714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Major</a:t>
            </a:r>
            <a:r>
              <a:rPr lang="en-US" sz="2000" b="1" dirty="0">
                <a:solidFill>
                  <a:srgbClr val="FF0000"/>
                </a:solidFill>
              </a:rPr>
              <a:t>– Over reporting</a:t>
            </a:r>
            <a:r>
              <a:rPr lang="en-US" sz="2000" dirty="0">
                <a:solidFill>
                  <a:prstClr val="black"/>
                </a:solidFill>
              </a:rPr>
              <a:t>: If the Overall Average Error Margin </a:t>
            </a:r>
            <a:r>
              <a:rPr lang="en-US" sz="2000" dirty="0" smtClean="0">
                <a:solidFill>
                  <a:prstClr val="black"/>
                </a:solidFill>
              </a:rPr>
              <a:t>is </a:t>
            </a:r>
            <a:r>
              <a:rPr lang="en-US" sz="2000" dirty="0">
                <a:solidFill>
                  <a:prstClr val="black"/>
                </a:solidFill>
              </a:rPr>
              <a:t>more </a:t>
            </a:r>
            <a:r>
              <a:rPr lang="en-US" sz="2000" dirty="0" smtClean="0">
                <a:solidFill>
                  <a:prstClr val="black"/>
                </a:solidFill>
              </a:rPr>
              <a:t>than </a:t>
            </a:r>
            <a:r>
              <a:rPr lang="en-US" sz="2000" dirty="0">
                <a:solidFill>
                  <a:prstClr val="black"/>
                </a:solidFill>
              </a:rPr>
              <a:t>30% </a:t>
            </a:r>
          </a:p>
          <a:p>
            <a:pPr marL="628650" lvl="1" indent="-17145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Major </a:t>
            </a:r>
            <a:r>
              <a:rPr lang="en-US" sz="2000" b="1" dirty="0">
                <a:solidFill>
                  <a:srgbClr val="FF0000"/>
                </a:solidFill>
              </a:rPr>
              <a:t>– Under reporting</a:t>
            </a:r>
            <a:r>
              <a:rPr lang="en-US" sz="2000" dirty="0">
                <a:solidFill>
                  <a:prstClr val="black"/>
                </a:solidFill>
              </a:rPr>
              <a:t>: If the Overall Average Error Margin is less than </a:t>
            </a:r>
            <a:r>
              <a:rPr lang="en-US" sz="2000" dirty="0" smtClean="0">
                <a:solidFill>
                  <a:prstClr val="black"/>
                </a:solidFill>
              </a:rPr>
              <a:t>30</a:t>
            </a:r>
            <a:r>
              <a:rPr lang="en-US" sz="2000" dirty="0">
                <a:solidFill>
                  <a:prstClr val="black"/>
                </a:solidFill>
              </a:rPr>
              <a:t>% and or % average report availability is less than 70</a:t>
            </a:r>
            <a:r>
              <a:rPr lang="en-US" sz="2000" dirty="0" smtClean="0">
                <a:solidFill>
                  <a:prstClr val="black"/>
                </a:solidFill>
              </a:rPr>
              <a:t>%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Note: If </a:t>
            </a:r>
            <a:r>
              <a:rPr lang="en-US" sz="2000" b="1" dirty="0">
                <a:solidFill>
                  <a:srgbClr val="FF0000"/>
                </a:solidFill>
              </a:rPr>
              <a:t>the Error Margin is equal to or over 30% at any level, the rating is automatically ‘Major Data Quality Issues’.  A rating of ‘Major Data Quality Issues’ also results if the ‘Overall Absolute Error Margin’ is over 30% or the ‘% average report availability’ is less than 70</a:t>
            </a:r>
            <a:r>
              <a:rPr lang="en-US" sz="2000" b="1" dirty="0" smtClean="0">
                <a:solidFill>
                  <a:srgbClr val="FF0000"/>
                </a:solidFill>
              </a:rPr>
              <a:t>%.</a:t>
            </a:r>
            <a:endParaRPr lang="en-GB" sz="2000" b="1" dirty="0" err="1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658036" y="6426174"/>
            <a:ext cx="441325" cy="243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843CBED-2BEC-4CFC-A1B0-F6ACC84F5B07}" type="slidenum">
              <a:rPr lang="fr-CH" sz="800" smtClean="0"/>
              <a:pPr>
                <a:defRPr/>
              </a:pPr>
              <a:t>20</a:t>
            </a:fld>
            <a:endParaRPr lang="fr-CH" sz="800" dirty="0"/>
          </a:p>
        </p:txBody>
      </p:sp>
    </p:spTree>
    <p:extLst>
      <p:ext uri="{BB962C8B-B14F-4D97-AF65-F5344CB8AC3E}">
        <p14:creationId xmlns:p14="http://schemas.microsoft.com/office/powerpoint/2010/main" val="196687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Important Points on R&amp;R (OSDV findings)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Availability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Timeliness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Completeness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Data Verification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Proper Documentation</a:t>
            </a:r>
            <a:r>
              <a:rPr lang="en-US" sz="2000" dirty="0" smtClean="0"/>
              <a:t>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82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620688"/>
            <a:ext cx="822960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Data Flows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575" y="908720"/>
            <a:ext cx="6459537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078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3400" y="620688"/>
            <a:ext cx="784860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Technical Progress Reports Schedule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517741"/>
              </p:ext>
            </p:extLst>
          </p:nvPr>
        </p:nvGraphicFramePr>
        <p:xfrm>
          <a:off x="468309" y="1557338"/>
          <a:ext cx="8142290" cy="4157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458"/>
                <a:gridCol w="1628458"/>
                <a:gridCol w="1628458"/>
                <a:gridCol w="1628458"/>
                <a:gridCol w="1628458"/>
              </a:tblGrid>
              <a:tr h="12485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r>
                        <a:rPr lang="en-US" dirty="0" err="1" smtClean="0"/>
                        <a:t>Programmes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LFA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GF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1997654">
                <a:tc>
                  <a:txBody>
                    <a:bodyPr/>
                    <a:lstStyle/>
                    <a:p>
                      <a:r>
                        <a:rPr lang="en-US" dirty="0" smtClean="0"/>
                        <a:t>Report Due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days</a:t>
                      </a:r>
                      <a:r>
                        <a:rPr lang="en-US" baseline="0" dirty="0" smtClean="0"/>
                        <a:t> after reporting period (Quarterly)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 days after reporting period (Six</a:t>
                      </a:r>
                      <a:r>
                        <a:rPr lang="en-US" baseline="0" dirty="0" smtClean="0"/>
                        <a:t> monthly)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10 working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days after receiving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report</a:t>
                      </a:r>
                      <a:r>
                        <a:rPr lang="en-US" baseline="0" dirty="0" smtClean="0"/>
                        <a:t> from 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GF country team will review and recommend </a:t>
                      </a:r>
                      <a:endParaRPr lang="en-US" dirty="0"/>
                    </a:p>
                  </a:txBody>
                  <a:tcPr/>
                </a:tc>
              </a:tr>
              <a:tr h="9114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3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 idx="4294967295"/>
          </p:nvPr>
        </p:nvSpPr>
        <p:spPr>
          <a:xfrm>
            <a:off x="2743200" y="3124200"/>
            <a:ext cx="4968875" cy="560388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Malaria Indicators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815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Impact and Outcome Indicators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984759"/>
              </p:ext>
            </p:extLst>
          </p:nvPr>
        </p:nvGraphicFramePr>
        <p:xfrm>
          <a:off x="228600" y="1369874"/>
          <a:ext cx="8686800" cy="5149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8692"/>
                <a:gridCol w="3248108"/>
              </a:tblGrid>
              <a:tr h="412383">
                <a:tc>
                  <a:txBody>
                    <a:bodyPr/>
                    <a:lstStyle/>
                    <a:p>
                      <a:r>
                        <a:rPr lang="en-US" dirty="0" smtClean="0"/>
                        <a:t>Key Indicators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Sources</a:t>
                      </a:r>
                      <a:endParaRPr lang="en-US" dirty="0"/>
                    </a:p>
                  </a:txBody>
                  <a:tcPr/>
                </a:tc>
              </a:tr>
              <a:tr h="920242">
                <a:tc>
                  <a:txBody>
                    <a:bodyPr/>
                    <a:lstStyle/>
                    <a:p>
                      <a:r>
                        <a:rPr lang="en-GB" dirty="0" smtClean="0"/>
                        <a:t>Annual parasite incidence:  Confirmed malaria cases (microscopy or RDT) number and rate  per 1000 persons 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NMCP</a:t>
                      </a:r>
                      <a:endParaRPr lang="en-US" dirty="0"/>
                    </a:p>
                  </a:txBody>
                  <a:tcPr/>
                </a:tc>
              </a:tr>
              <a:tr h="729288">
                <a:tc>
                  <a:txBody>
                    <a:bodyPr/>
                    <a:lstStyle/>
                    <a:p>
                      <a:r>
                        <a:rPr lang="en-GB" dirty="0" smtClean="0"/>
                        <a:t>In-patient malaria deaths: number and rate per 1000 persons 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NMCP</a:t>
                      </a:r>
                      <a:endParaRPr lang="en-US" dirty="0"/>
                    </a:p>
                  </a:txBody>
                  <a:tcPr/>
                </a:tc>
              </a:tr>
              <a:tr h="606813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Malaria test positivity rate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NMCP</a:t>
                      </a:r>
                    </a:p>
                  </a:txBody>
                  <a:tcPr/>
                </a:tc>
              </a:tr>
              <a:tr h="517424">
                <a:tc>
                  <a:txBody>
                    <a:bodyPr/>
                    <a:lstStyle/>
                    <a:p>
                      <a:r>
                        <a:rPr lang="en-GB" b="0" dirty="0" smtClean="0"/>
                        <a:t>Annual Blood Examination Rate: Number and rate per 100 population per year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NMCP</a:t>
                      </a:r>
                    </a:p>
                  </a:txBody>
                  <a:tcPr/>
                </a:tc>
              </a:tr>
              <a:tr h="920242">
                <a:tc>
                  <a:txBody>
                    <a:bodyPr/>
                    <a:lstStyle/>
                    <a:p>
                      <a:r>
                        <a:rPr lang="en-GB" b="0" dirty="0" smtClean="0"/>
                        <a:t>Proportion of population that slept under an insecticide-treated net the previous night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Household Survey NMCP</a:t>
                      </a:r>
                      <a:endParaRPr lang="en-US" dirty="0"/>
                    </a:p>
                  </a:txBody>
                  <a:tcPr/>
                </a:tc>
              </a:tr>
              <a:tr h="920242">
                <a:tc>
                  <a:txBody>
                    <a:bodyPr/>
                    <a:lstStyle/>
                    <a:p>
                      <a:r>
                        <a:rPr lang="en-GB" b="0" dirty="0" smtClean="0"/>
                        <a:t>Proportion of households with at least one insecticide-treated net</a:t>
                      </a:r>
                      <a:r>
                        <a:rPr lang="en-GB" b="0" baseline="0" dirty="0" smtClean="0"/>
                        <a:t> </a:t>
                      </a:r>
                      <a:r>
                        <a:rPr lang="en-GB" b="0" dirty="0" smtClean="0"/>
                        <a:t>for every two people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Household Survey NMCP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81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Output Indicators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550185"/>
              </p:ext>
            </p:extLst>
          </p:nvPr>
        </p:nvGraphicFramePr>
        <p:xfrm>
          <a:off x="228600" y="1371603"/>
          <a:ext cx="8763000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1200"/>
                <a:gridCol w="2971800"/>
              </a:tblGrid>
              <a:tr h="389546">
                <a:tc>
                  <a:txBody>
                    <a:bodyPr/>
                    <a:lstStyle/>
                    <a:p>
                      <a:r>
                        <a:rPr lang="en-US" dirty="0" smtClean="0"/>
                        <a:t>Key Indicators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Sources</a:t>
                      </a:r>
                      <a:endParaRPr lang="en-US" dirty="0"/>
                    </a:p>
                  </a:txBody>
                  <a:tcPr/>
                </a:tc>
              </a:tr>
              <a:tr h="881770">
                <a:tc>
                  <a:txBody>
                    <a:bodyPr/>
                    <a:lstStyle/>
                    <a:p>
                      <a:r>
                        <a:rPr lang="en-GB" dirty="0" smtClean="0"/>
                        <a:t>Number of long-lasting insecticidal nets distributed to- at-risk populations through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mass campaigns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  <a:tr h="1417373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population at risk potentially covered by long lasting insecticidal nets distributed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LLIN distribution report from previous three years +  official estimation of population in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3(a-c) area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81770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suspected malaria cases that receive a parasitological test at </a:t>
                      </a:r>
                      <a:r>
                        <a:rPr lang="en-GB" b="1" dirty="0" smtClean="0"/>
                        <a:t>public sector health facilities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  <a:tr h="881770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suspected malaria cases that receive a parasitological test in the </a:t>
                      </a:r>
                      <a:r>
                        <a:rPr lang="en-GB" b="1" dirty="0" smtClean="0"/>
                        <a:t>community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  <a:tr h="881770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suspected malaria cases that receive a parasitological test at </a:t>
                      </a:r>
                      <a:r>
                        <a:rPr lang="en-GB" b="1" dirty="0" smtClean="0"/>
                        <a:t>private sector sites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Patient Register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93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Output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Indicators (Cont.)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681755"/>
              </p:ext>
            </p:extLst>
          </p:nvPr>
        </p:nvGraphicFramePr>
        <p:xfrm>
          <a:off x="228600" y="1371599"/>
          <a:ext cx="8763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1417"/>
                <a:gridCol w="1811583"/>
              </a:tblGrid>
              <a:tr h="481306">
                <a:tc>
                  <a:txBody>
                    <a:bodyPr/>
                    <a:lstStyle/>
                    <a:p>
                      <a:r>
                        <a:rPr lang="en-US" dirty="0" smtClean="0"/>
                        <a:t>Key Indicators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Sources</a:t>
                      </a:r>
                      <a:endParaRPr lang="en-US" dirty="0"/>
                    </a:p>
                  </a:txBody>
                  <a:tcPr/>
                </a:tc>
              </a:tr>
              <a:tr h="1089476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confirmed malaria cases that received first-line antimalarial treatment at 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public sector health facilities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  <a:tr h="1089476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confirmed malaria cases that received first-line antimalarial treatment in the </a:t>
                      </a:r>
                      <a:r>
                        <a:rPr lang="en-GB" b="1" dirty="0" smtClean="0"/>
                        <a:t>community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  <a:tr h="1089476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confirmed malaria cases that received first-line antimalarial treatment at </a:t>
                      </a:r>
                      <a:r>
                        <a:rPr lang="en-GB" b="1" dirty="0" smtClean="0"/>
                        <a:t>private sector sites</a:t>
                      </a:r>
                      <a:r>
                        <a:rPr lang="en-GB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Patient Register</a:t>
                      </a:r>
                      <a:endParaRPr lang="en-US" dirty="0"/>
                    </a:p>
                  </a:txBody>
                  <a:tcPr/>
                </a:tc>
              </a:tr>
              <a:tr h="1203266"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 of health facilities without </a:t>
                      </a:r>
                      <a:r>
                        <a:rPr lang="en-GB" b="1" dirty="0" smtClean="0"/>
                        <a:t>stock-outs of key commodities </a:t>
                      </a:r>
                      <a:r>
                        <a:rPr lang="en-GB" dirty="0" smtClean="0"/>
                        <a:t>during the reporting period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Supervision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dirty="0" smtClean="0"/>
                        <a:t>Monitoring </a:t>
                      </a:r>
                      <a:r>
                        <a:rPr lang="en-US" baseline="0" dirty="0" smtClean="0"/>
                        <a:t>checklist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0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Output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Indicators (Cont.)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8011119"/>
              </p:ext>
            </p:extLst>
          </p:nvPr>
        </p:nvGraphicFramePr>
        <p:xfrm>
          <a:off x="228600" y="1371599"/>
          <a:ext cx="8763000" cy="3749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1417"/>
                <a:gridCol w="1811583"/>
              </a:tblGrid>
              <a:tr h="481306">
                <a:tc>
                  <a:txBody>
                    <a:bodyPr/>
                    <a:lstStyle/>
                    <a:p>
                      <a:r>
                        <a:rPr lang="en-US" dirty="0" smtClean="0"/>
                        <a:t>Key Indicators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Sources</a:t>
                      </a:r>
                      <a:endParaRPr lang="en-US" dirty="0"/>
                    </a:p>
                  </a:txBody>
                  <a:tcPr/>
                </a:tc>
              </a:tr>
              <a:tr h="1089476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M&amp;E-1: Percentage of HMIS or other routine reporting units submitting timely reports according to national guidelines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  <a:tr h="1089476">
                <a:tc>
                  <a:txBody>
                    <a:bodyPr/>
                    <a:lstStyle/>
                    <a:p>
                      <a:r>
                        <a:rPr lang="en-GB" b="0" dirty="0" smtClean="0"/>
                        <a:t>M&amp;E-5: Percentage of confirmed cases fully investigated and classified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  <a:tr h="1089476">
                <a:tc>
                  <a:txBody>
                    <a:bodyPr/>
                    <a:lstStyle/>
                    <a:p>
                      <a:r>
                        <a:rPr lang="en-GB" dirty="0" smtClean="0"/>
                        <a:t>M&amp;E-7: Percentage of confirmed active foci investigated  and classified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NMCP Report and Project Reports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33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62817" y="-827458"/>
            <a:ext cx="6218238" cy="893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7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576064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Definitions of Monitoring &amp; Evaluation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47800"/>
            <a:ext cx="8208912" cy="4724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Monitoring</a:t>
            </a:r>
          </a:p>
          <a:p>
            <a:r>
              <a:rPr lang="en-GB" sz="2000" dirty="0">
                <a:solidFill>
                  <a:schemeClr val="tx1"/>
                </a:solidFill>
              </a:rPr>
              <a:t>Monitoring is the routine tracking and </a:t>
            </a:r>
            <a:r>
              <a:rPr lang="en-GB" sz="2000" dirty="0" smtClean="0">
                <a:solidFill>
                  <a:schemeClr val="tx1"/>
                </a:solidFill>
              </a:rPr>
              <a:t>reporting of </a:t>
            </a:r>
            <a:r>
              <a:rPr lang="en-GB" sz="2000" dirty="0">
                <a:solidFill>
                  <a:schemeClr val="tx1"/>
                </a:solidFill>
              </a:rPr>
              <a:t>high-priority information about a program </a:t>
            </a:r>
            <a:r>
              <a:rPr lang="en-GB" sz="2000" dirty="0" smtClean="0">
                <a:solidFill>
                  <a:schemeClr val="tx1"/>
                </a:solidFill>
              </a:rPr>
              <a:t>or project</a:t>
            </a:r>
            <a:r>
              <a:rPr lang="en-GB" sz="2000" dirty="0">
                <a:solidFill>
                  <a:schemeClr val="tx1"/>
                </a:solidFill>
              </a:rPr>
              <a:t>, its inputs and intended outputs, </a:t>
            </a:r>
            <a:r>
              <a:rPr lang="en-GB" sz="2000" dirty="0" smtClean="0">
                <a:solidFill>
                  <a:schemeClr val="tx1"/>
                </a:solidFill>
              </a:rPr>
              <a:t>outcomes.</a:t>
            </a:r>
          </a:p>
          <a:p>
            <a:r>
              <a:rPr lang="en-US" sz="2000" dirty="0">
                <a:solidFill>
                  <a:schemeClr val="tx1"/>
                </a:solidFill>
              </a:rPr>
              <a:t>Monitoring </a:t>
            </a:r>
            <a:r>
              <a:rPr lang="en-US" sz="2000" dirty="0" smtClean="0">
                <a:solidFill>
                  <a:schemeClr val="tx1"/>
                </a:solidFill>
              </a:rPr>
              <a:t>helps </a:t>
            </a:r>
            <a:r>
              <a:rPr lang="en-GB" sz="2000" dirty="0" smtClean="0">
                <a:solidFill>
                  <a:schemeClr val="tx1"/>
                </a:solidFill>
              </a:rPr>
              <a:t>program </a:t>
            </a:r>
            <a:r>
              <a:rPr lang="en-GB" sz="2000" dirty="0">
                <a:solidFill>
                  <a:schemeClr val="tx1"/>
                </a:solidFill>
              </a:rPr>
              <a:t>or project managers to determine </a:t>
            </a:r>
            <a:r>
              <a:rPr lang="en-GB" sz="2000" dirty="0" smtClean="0">
                <a:solidFill>
                  <a:schemeClr val="tx1"/>
                </a:solidFill>
              </a:rPr>
              <a:t>which areas </a:t>
            </a:r>
            <a:r>
              <a:rPr lang="en-GB" sz="2000" dirty="0">
                <a:solidFill>
                  <a:schemeClr val="tx1"/>
                </a:solidFill>
              </a:rPr>
              <a:t>require greater effort and whether they </a:t>
            </a:r>
            <a:r>
              <a:rPr lang="en-GB" sz="2000" dirty="0" smtClean="0">
                <a:solidFill>
                  <a:schemeClr val="tx1"/>
                </a:solidFill>
              </a:rPr>
              <a:t>achieve the </a:t>
            </a:r>
            <a:r>
              <a:rPr lang="en-GB" sz="2000" dirty="0">
                <a:solidFill>
                  <a:schemeClr val="tx1"/>
                </a:solidFill>
              </a:rPr>
              <a:t>intended outcomes and impact.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Evaluation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Evaluation </a:t>
            </a:r>
            <a:r>
              <a:rPr lang="en-GB" sz="2000" dirty="0">
                <a:solidFill>
                  <a:schemeClr val="tx1"/>
                </a:solidFill>
              </a:rPr>
              <a:t>is the rigorous, </a:t>
            </a:r>
            <a:r>
              <a:rPr lang="en-GB" sz="2000" dirty="0" smtClean="0">
                <a:solidFill>
                  <a:schemeClr val="tx1"/>
                </a:solidFill>
              </a:rPr>
              <a:t>scientifically based </a:t>
            </a:r>
            <a:r>
              <a:rPr lang="en-GB" sz="2000" dirty="0">
                <a:solidFill>
                  <a:schemeClr val="tx1"/>
                </a:solidFill>
              </a:rPr>
              <a:t>collection of information about a </a:t>
            </a:r>
            <a:r>
              <a:rPr lang="en-GB" sz="2000" dirty="0" smtClean="0">
                <a:solidFill>
                  <a:schemeClr val="tx1"/>
                </a:solidFill>
              </a:rPr>
              <a:t>program or </a:t>
            </a:r>
            <a:r>
              <a:rPr lang="en-GB" sz="2000" dirty="0">
                <a:solidFill>
                  <a:schemeClr val="tx1"/>
                </a:solidFill>
              </a:rPr>
              <a:t>intervention activities, characteristics </a:t>
            </a:r>
            <a:r>
              <a:rPr lang="en-GB" sz="2000" dirty="0" smtClean="0">
                <a:solidFill>
                  <a:schemeClr val="tx1"/>
                </a:solidFill>
              </a:rPr>
              <a:t>and outcomes </a:t>
            </a:r>
            <a:r>
              <a:rPr lang="en-GB" sz="2000" dirty="0">
                <a:solidFill>
                  <a:schemeClr val="tx1"/>
                </a:solidFill>
              </a:rPr>
              <a:t>that determines the merit or worth of </a:t>
            </a: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 smtClean="0">
                <a:solidFill>
                  <a:schemeClr val="tx1"/>
                </a:solidFill>
              </a:rPr>
              <a:t>program </a:t>
            </a:r>
            <a:r>
              <a:rPr lang="en-US" sz="2000" dirty="0">
                <a:solidFill>
                  <a:schemeClr val="tx1"/>
                </a:solidFill>
              </a:rPr>
              <a:t>or intervention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000" b="0" i="0" u="none" strike="noStrike" baseline="0" dirty="0" smtClean="0">
                <a:solidFill>
                  <a:schemeClr val="tx1"/>
                </a:solidFill>
              </a:rPr>
              <a:t>Evaluation studies provide </a:t>
            </a:r>
            <a:r>
              <a:rPr lang="en-GB" sz="2000" b="0" i="0" u="none" strike="noStrike" baseline="0" dirty="0" smtClean="0">
                <a:solidFill>
                  <a:schemeClr val="tx1"/>
                </a:solidFill>
              </a:rPr>
              <a:t>credible information for use in improving programs or interventions, identifying lessons learned and informing decisions about future resource allocation.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5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400" y="1219200"/>
            <a:ext cx="2819400" cy="3683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152400"/>
            <a:ext cx="2895599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200" y="2019300"/>
            <a:ext cx="2720899" cy="3916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6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1" y="1371601"/>
            <a:ext cx="7772400" cy="527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7544" y="620688"/>
            <a:ext cx="822960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Patient Record Book (Cont.)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8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801" y="1371600"/>
            <a:ext cx="7848600" cy="5155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7544" y="620688"/>
            <a:ext cx="822960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LLINs Distribution Record Book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5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1524000"/>
            <a:ext cx="7611603" cy="5055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7544" y="620688"/>
            <a:ext cx="822960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LLINs Distribution Record Book (Cont.)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3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0" y="1524000"/>
            <a:ext cx="7848600" cy="4759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7544" y="620688"/>
            <a:ext cx="822960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Stock Book, Stock Issue vouchers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3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Survey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Community-based survey</a:t>
            </a:r>
          </a:p>
          <a:p>
            <a:r>
              <a:rPr lang="en-US" sz="2000" dirty="0" smtClean="0"/>
              <a:t>Health Facility-based survey</a:t>
            </a:r>
          </a:p>
          <a:p>
            <a:r>
              <a:rPr lang="en-US" sz="2000" dirty="0"/>
              <a:t>Mortality </a:t>
            </a:r>
            <a:r>
              <a:rPr lang="en-US" sz="2000" dirty="0" smtClean="0"/>
              <a:t>Survey</a:t>
            </a:r>
            <a:r>
              <a:rPr lang="en-US" sz="2000" dirty="0"/>
              <a:t> </a:t>
            </a:r>
            <a:r>
              <a:rPr lang="en-US" sz="2000" dirty="0" smtClean="0"/>
              <a:t>(ATM)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224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 idx="4294967295"/>
          </p:nvPr>
        </p:nvSpPr>
        <p:spPr>
          <a:xfrm>
            <a:off x="2743200" y="2971800"/>
            <a:ext cx="4968875" cy="560388"/>
          </a:xfrm>
        </p:spPr>
        <p:txBody>
          <a:bodyPr/>
          <a:lstStyle/>
          <a:p>
            <a:r>
              <a:rPr lang="en-US" sz="3600" dirty="0" smtClean="0"/>
              <a:t>TB Indicators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0550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List of GF TB coverage indicators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4130"/>
            <a:ext cx="8208912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989941"/>
              </p:ext>
            </p:extLst>
          </p:nvPr>
        </p:nvGraphicFramePr>
        <p:xfrm>
          <a:off x="457200" y="1397000"/>
          <a:ext cx="8382000" cy="495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00"/>
                <a:gridCol w="1707444"/>
                <a:gridCol w="3880556"/>
              </a:tblGrid>
              <a:tr h="66040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Document</a:t>
                      </a:r>
                      <a:endParaRPr lang="en-US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Number of notified cases  of bacteriologically confirmed TB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measure</a:t>
                      </a:r>
                      <a:r>
                        <a:rPr lang="en-US" baseline="0" dirty="0" smtClean="0"/>
                        <a:t> case finding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Report on case registration</a:t>
                      </a:r>
                    </a:p>
                    <a:p>
                      <a:r>
                        <a:rPr lang="en-US" dirty="0" smtClean="0"/>
                        <a:t>Township</a:t>
                      </a:r>
                      <a:r>
                        <a:rPr lang="en-US" baseline="0" dirty="0" smtClean="0"/>
                        <a:t> TB register</a:t>
                      </a:r>
                      <a:endParaRPr lang="en-US" dirty="0" smtClean="0">
                        <a:hlinkClick r:id="rId3" action="ppaction://hlinkfile"/>
                      </a:endParaRPr>
                    </a:p>
                  </a:txBody>
                  <a:tcPr/>
                </a:tc>
              </a:tr>
              <a:tr h="124968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Number of notified cases of all forms of TB-(i.e. bacteriologically confirmed + clinically diagnosed)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 measure</a:t>
                      </a:r>
                      <a:r>
                        <a:rPr lang="en-US" baseline="0" dirty="0" smtClean="0"/>
                        <a:t> case finding activities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Report on case registration</a:t>
                      </a:r>
                    </a:p>
                    <a:p>
                      <a:r>
                        <a:rPr lang="en-US" dirty="0" smtClean="0"/>
                        <a:t>Township</a:t>
                      </a:r>
                      <a:r>
                        <a:rPr lang="en-US" baseline="0" dirty="0" smtClean="0"/>
                        <a:t> TB register</a:t>
                      </a:r>
                      <a:endParaRPr lang="en-US" dirty="0" smtClean="0">
                        <a:hlinkClick r:id="rId3" action="ppaction://hlinkfile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Treatment success rate- bacteriologically confirmed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measure treatment outcome/</a:t>
                      </a:r>
                      <a:r>
                        <a:rPr lang="en-US" baseline="0" dirty="0" smtClean="0"/>
                        <a:t> case holding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 on Treatment Outcome</a:t>
                      </a:r>
                      <a:endParaRPr lang="en-US" dirty="0" smtClean="0">
                        <a:hlinkClick r:id="rId4" action="ppaction://hlinkfile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Township</a:t>
                      </a:r>
                      <a:r>
                        <a:rPr lang="en-US" baseline="0" dirty="0" smtClean="0"/>
                        <a:t> TB Register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Township Lab Register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28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List of GF TB coverage indicators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752851"/>
              </p:ext>
            </p:extLst>
          </p:nvPr>
        </p:nvGraphicFramePr>
        <p:xfrm>
          <a:off x="468313" y="1557338"/>
          <a:ext cx="8207376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687"/>
                <a:gridCol w="1981200"/>
                <a:gridCol w="32654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Treatment success rate- All Forms of TB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measure treatment outcome/</a:t>
                      </a:r>
                      <a:r>
                        <a:rPr lang="en-US" baseline="0" dirty="0" smtClean="0"/>
                        <a:t> case holding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 on Treatment Outcome</a:t>
                      </a:r>
                      <a:endParaRPr lang="en-US" dirty="0" smtClean="0">
                        <a:hlinkClick r:id="rId2" action="ppaction://hlinkfile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Township</a:t>
                      </a:r>
                      <a:r>
                        <a:rPr lang="en-US" baseline="0" dirty="0" smtClean="0"/>
                        <a:t> TB Register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Township Lab Register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Percentage of reporting units reporting no stock-outs of anti-TB drugs on the last day of the quarter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 measure drug stock management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Drug</a:t>
                      </a:r>
                      <a:r>
                        <a:rPr lang="en-US" baseline="0" dirty="0" smtClean="0"/>
                        <a:t> Stock Out report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Main Stock and Sub Stock</a:t>
                      </a:r>
                      <a:r>
                        <a:rPr lang="en-US" baseline="0" dirty="0" smtClean="0"/>
                        <a:t> books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Quarterly Drug Request Form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Percentage of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laboratories showing adequate </a:t>
                      </a:r>
                      <a:r>
                        <a:rPr lang="en-GB" dirty="0" smtClean="0"/>
                        <a:t>performance in external quality assurance for smear microscopy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 measure quality control activities of Laboratories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Quarterly EQA report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50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List of GF TB coverage indicators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4130"/>
            <a:ext cx="8208912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789706"/>
              </p:ext>
            </p:extLst>
          </p:nvPr>
        </p:nvGraphicFramePr>
        <p:xfrm>
          <a:off x="457200" y="1397000"/>
          <a:ext cx="8382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00"/>
                <a:gridCol w="1707444"/>
                <a:gridCol w="3880556"/>
              </a:tblGrid>
              <a:tr h="66040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Document</a:t>
                      </a:r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GB" dirty="0" smtClean="0"/>
                        <a:t>Percentage of TB patients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who had an HIV test result </a:t>
                      </a:r>
                      <a:r>
                        <a:rPr lang="en-GB" dirty="0" smtClean="0"/>
                        <a:t>recorded in the TB register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measure TB/HIV collaborative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TB/HIV</a:t>
                      </a:r>
                      <a:r>
                        <a:rPr lang="en-US" baseline="0" dirty="0" smtClean="0"/>
                        <a:t> Summary Report</a:t>
                      </a:r>
                    </a:p>
                    <a:p>
                      <a:r>
                        <a:rPr lang="en-US" dirty="0" smtClean="0"/>
                        <a:t>TB/HIV Quarterly Report</a:t>
                      </a:r>
                    </a:p>
                    <a:p>
                      <a:r>
                        <a:rPr lang="en-US" dirty="0" smtClean="0"/>
                        <a:t>Township TB Register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FCED6-CABF-4A52-8753-F3288E9E815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2400" y="609600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Monitoring &amp; Evaluation Framework</a:t>
            </a:r>
            <a:endParaRPr lang="en-GB" sz="32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363767"/>
              </p:ext>
            </p:extLst>
          </p:nvPr>
        </p:nvGraphicFramePr>
        <p:xfrm>
          <a:off x="152400" y="1828800"/>
          <a:ext cx="8839200" cy="360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6400"/>
                <a:gridCol w="2946400"/>
                <a:gridCol w="2946400"/>
              </a:tblGrid>
              <a:tr h="1193800">
                <a:tc>
                  <a:txBody>
                    <a:bodyPr/>
                    <a:lstStyle/>
                    <a:p>
                      <a:endParaRPr lang="en-US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4000" dirty="0" smtClean="0">
                          <a:latin typeface="+mn-lt"/>
                        </a:rPr>
                        <a:t>Monitoring</a:t>
                      </a:r>
                      <a:r>
                        <a:rPr lang="en-US" sz="4000" baseline="0" dirty="0" smtClean="0">
                          <a:latin typeface="+mn-lt"/>
                        </a:rPr>
                        <a:t> </a:t>
                      </a:r>
                      <a:endParaRPr lang="en-US" sz="4000" b="1" dirty="0" smtClean="0">
                        <a:latin typeface="+mn-lt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b="1" dirty="0" smtClean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1244600">
                <a:tc>
                  <a:txBody>
                    <a:bodyPr/>
                    <a:lstStyle/>
                    <a:p>
                      <a:endParaRPr lang="en-GB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4000" dirty="0" smtClean="0">
                          <a:latin typeface="+mn-lt"/>
                        </a:rPr>
                        <a:t>Review</a:t>
                      </a:r>
                      <a:r>
                        <a:rPr lang="en-US" sz="4000" baseline="0" dirty="0" smtClean="0">
                          <a:latin typeface="+mn-lt"/>
                        </a:rPr>
                        <a:t> </a:t>
                      </a:r>
                      <a:endParaRPr lang="en-GB" sz="4000" b="1" dirty="0">
                        <a:latin typeface="+mn-lt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latin typeface="+mn-lt"/>
                      </a:endParaRPr>
                    </a:p>
                    <a:p>
                      <a:endParaRPr lang="en-US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 </a:t>
                      </a:r>
                      <a:endParaRPr lang="en-GB" b="1" dirty="0">
                        <a:latin typeface="+mn-lt"/>
                      </a:endParaRPr>
                    </a:p>
                  </a:txBody>
                  <a:tcPr/>
                </a:tc>
              </a:tr>
              <a:tr h="11684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n-lt"/>
                        </a:rPr>
                        <a:t>In between M&amp;E there is Review </a:t>
                      </a:r>
                      <a:r>
                        <a:rPr lang="en-US" sz="2000" b="0" baseline="0" dirty="0" smtClean="0">
                          <a:latin typeface="+mn-lt"/>
                        </a:rPr>
                        <a:t>processes such mid term reviews and periodic reviews</a:t>
                      </a:r>
                      <a:endParaRPr lang="en-GB" sz="2000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4000" dirty="0" smtClean="0">
                          <a:latin typeface="+mn-lt"/>
                        </a:rPr>
                        <a:t>Evaluation </a:t>
                      </a:r>
                      <a:endParaRPr lang="en-GB" sz="4000" b="1" dirty="0">
                        <a:latin typeface="+mn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58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List of GF TB coverage indicators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909312"/>
              </p:ext>
            </p:extLst>
          </p:nvPr>
        </p:nvGraphicFramePr>
        <p:xfrm>
          <a:off x="468313" y="1557338"/>
          <a:ext cx="8207376" cy="512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1687"/>
                <a:gridCol w="2438400"/>
                <a:gridCol w="24272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r>
                        <a:rPr lang="en-US" baseline="0" dirty="0" smtClean="0"/>
                        <a:t> Documents</a:t>
                      </a:r>
                      <a:endParaRPr lang="en-US" dirty="0"/>
                    </a:p>
                  </a:txBody>
                  <a:tcPr/>
                </a:tc>
              </a:tr>
              <a:tr h="1500822">
                <a:tc>
                  <a:txBody>
                    <a:bodyPr/>
                    <a:lstStyle/>
                    <a:p>
                      <a:r>
                        <a:rPr lang="en-GB" dirty="0" smtClean="0"/>
                        <a:t>Number of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bacteriologically confirmed, drug resistant TB cases (RR-TB </a:t>
                      </a:r>
                      <a:r>
                        <a:rPr lang="en-GB" dirty="0" smtClean="0"/>
                        <a:t>and/or MDR-TB) detected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measure MDR-TB case finding 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X’pert</a:t>
                      </a:r>
                      <a:r>
                        <a:rPr lang="en-US" dirty="0" smtClean="0"/>
                        <a:t> Alert Report</a:t>
                      </a:r>
                    </a:p>
                    <a:p>
                      <a:r>
                        <a:rPr lang="en-US" dirty="0" smtClean="0"/>
                        <a:t>Report</a:t>
                      </a:r>
                      <a:r>
                        <a:rPr lang="en-US" baseline="0" dirty="0" smtClean="0"/>
                        <a:t> from Culture Lab</a:t>
                      </a:r>
                    </a:p>
                    <a:p>
                      <a:r>
                        <a:rPr lang="en-US" baseline="0" dirty="0" smtClean="0"/>
                        <a:t>MDR-TB Report</a:t>
                      </a:r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en-GB" dirty="0" smtClean="0"/>
                        <a:t>Number of cases with drug resistant TB (RR-TB and/or MDR-TB) that began second-line treatment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measure MDR-TB</a:t>
                      </a:r>
                      <a:r>
                        <a:rPr lang="en-US" baseline="0" dirty="0" smtClean="0"/>
                        <a:t> treatment and case management 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MDR-TB</a:t>
                      </a:r>
                      <a:r>
                        <a:rPr lang="en-US" baseline="0" dirty="0" smtClean="0"/>
                        <a:t> Report</a:t>
                      </a:r>
                    </a:p>
                    <a:p>
                      <a:r>
                        <a:rPr lang="en-US" dirty="0" smtClean="0"/>
                        <a:t>MDR-TB Register</a:t>
                      </a:r>
                    </a:p>
                  </a:txBody>
                  <a:tcPr/>
                </a:tc>
              </a:tr>
              <a:tr h="1881822">
                <a:tc>
                  <a:txBody>
                    <a:bodyPr/>
                    <a:lstStyle/>
                    <a:p>
                      <a:r>
                        <a:rPr lang="en-GB" dirty="0" smtClean="0"/>
                        <a:t>Percentage of cases with drug resistant TB (RR-TB and/or MDR-TB)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started on treatment for MDR-TB who were lost to follow up during the first six months of treatment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 measure treatment adherence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Six monthly cohort</a:t>
                      </a:r>
                      <a:r>
                        <a:rPr lang="en-US" baseline="0" dirty="0" smtClean="0"/>
                        <a:t> report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12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List of source documents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TB-01 Treatment Card </a:t>
            </a:r>
          </a:p>
          <a:p>
            <a:r>
              <a:rPr lang="en-US" sz="2000" dirty="0" smtClean="0"/>
              <a:t>TB-03 Township TB Register</a:t>
            </a:r>
          </a:p>
          <a:p>
            <a:r>
              <a:rPr lang="en-US" sz="2000" dirty="0" smtClean="0"/>
              <a:t>TB-04 Township Lab Register</a:t>
            </a:r>
          </a:p>
          <a:p>
            <a:r>
              <a:rPr lang="en-US" sz="2000" dirty="0" smtClean="0"/>
              <a:t>TB-07 Township TB Quarterly Report </a:t>
            </a:r>
          </a:p>
          <a:p>
            <a:r>
              <a:rPr lang="en-US" sz="2000" dirty="0" smtClean="0"/>
              <a:t>TB-08 </a:t>
            </a:r>
            <a:r>
              <a:rPr lang="en-GB" sz="2000" dirty="0"/>
              <a:t>Quarterly report on the outcome of TB patient registered 12-15 months </a:t>
            </a:r>
            <a:r>
              <a:rPr lang="en-GB" sz="2000" dirty="0" smtClean="0"/>
              <a:t>earlier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TB-HIV report (for TB-HIV townships)</a:t>
            </a:r>
          </a:p>
          <a:p>
            <a:r>
              <a:rPr lang="en-GB" sz="2000" dirty="0" smtClean="0"/>
              <a:t> MDR-TB Suspect Register (for MDR-TB Townships)</a:t>
            </a:r>
          </a:p>
          <a:p>
            <a:r>
              <a:rPr lang="en-GB" sz="2000" dirty="0" smtClean="0"/>
              <a:t> </a:t>
            </a:r>
            <a:r>
              <a:rPr lang="en-GB" sz="2000" dirty="0"/>
              <a:t>MDR-TB register(for MDR-TB Townships</a:t>
            </a:r>
            <a:r>
              <a:rPr lang="en-GB" sz="2000" dirty="0" smtClean="0"/>
              <a:t>)</a:t>
            </a:r>
          </a:p>
          <a:p>
            <a:r>
              <a:rPr lang="en-US" sz="2000" dirty="0" smtClean="0"/>
              <a:t> Quarterly Drug Request Form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Main and Sub-Stock Books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94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National TB Prevalence Survey </a:t>
            </a:r>
          </a:p>
          <a:p>
            <a:r>
              <a:rPr lang="en-US" dirty="0"/>
              <a:t> </a:t>
            </a:r>
            <a:r>
              <a:rPr lang="en-US" dirty="0" smtClean="0"/>
              <a:t>National TB Drug Resistance Survey</a:t>
            </a:r>
          </a:p>
          <a:p>
            <a:r>
              <a:rPr lang="en-US" dirty="0"/>
              <a:t> </a:t>
            </a:r>
            <a:r>
              <a:rPr lang="en-US" dirty="0" smtClean="0"/>
              <a:t>National TB Mortality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0529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 idx="4294967295"/>
          </p:nvPr>
        </p:nvSpPr>
        <p:spPr>
          <a:xfrm>
            <a:off x="2743200" y="3352800"/>
            <a:ext cx="4968875" cy="560388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HIV Indicators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Indicators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829292"/>
              </p:ext>
            </p:extLst>
          </p:nvPr>
        </p:nvGraphicFramePr>
        <p:xfrm>
          <a:off x="457200" y="1295400"/>
          <a:ext cx="8207376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39108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kern="1200" dirty="0"/>
                        <a:t>Impact Indicator</a:t>
                      </a: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kern="1200" dirty="0"/>
                        <a:t>Data Source</a:t>
                      </a: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1672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800" kern="1200" dirty="0"/>
                        <a:t/>
                      </a:r>
                      <a:br>
                        <a:rPr lang="en-GB" sz="1800" kern="1200" dirty="0"/>
                      </a:br>
                      <a:r>
                        <a:rPr lang="en-GB" sz="1800" kern="1200" dirty="0"/>
                        <a:t>Percentage of men who have sex with men who are living with HIV </a:t>
                      </a:r>
                      <a:br>
                        <a:rPr lang="en-GB" sz="1800" kern="1200" dirty="0"/>
                      </a:b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800" kern="1200" dirty="0"/>
                        <a:t>HIV </a:t>
                      </a:r>
                      <a:r>
                        <a:rPr lang="fr-FR" sz="1800" kern="1200" dirty="0" err="1"/>
                        <a:t>Sero</a:t>
                      </a:r>
                      <a:r>
                        <a:rPr lang="fr-FR" sz="1800" kern="1200" dirty="0"/>
                        <a:t> </a:t>
                      </a:r>
                      <a:r>
                        <a:rPr lang="fr-FR" sz="1800" kern="1200" dirty="0" err="1"/>
                        <a:t>Sentinel</a:t>
                      </a:r>
                      <a:r>
                        <a:rPr lang="fr-FR" sz="1800" kern="1200" dirty="0"/>
                        <a:t> Surveillance </a:t>
                      </a:r>
                      <a:r>
                        <a:rPr lang="fr-FR" sz="1800" kern="1200" dirty="0" smtClean="0"/>
                        <a:t>Survey</a:t>
                      </a:r>
                    </a:p>
                    <a:p>
                      <a:pPr marL="0" algn="l" defTabSz="914400" rtl="0" eaLnBrk="1" fontAlgn="ctr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16722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kern="1200" dirty="0"/>
                        <a:t/>
                      </a:r>
                      <a:br>
                        <a:rPr lang="en-GB" sz="1800" kern="1200" dirty="0"/>
                      </a:br>
                      <a:r>
                        <a:rPr lang="en-GB" sz="1800" kern="1200" dirty="0"/>
                        <a:t>Percentage of sex workers who are living with HIV </a:t>
                      </a:r>
                      <a:br>
                        <a:rPr lang="en-GB" sz="1800" kern="1200" dirty="0"/>
                      </a:b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800" kern="1200" dirty="0"/>
                        <a:t>HIV </a:t>
                      </a:r>
                      <a:r>
                        <a:rPr lang="fr-FR" sz="1800" kern="1200" dirty="0" err="1"/>
                        <a:t>Sero</a:t>
                      </a:r>
                      <a:r>
                        <a:rPr lang="fr-FR" sz="1800" kern="1200" dirty="0"/>
                        <a:t> </a:t>
                      </a:r>
                      <a:r>
                        <a:rPr lang="fr-FR" sz="1800" kern="1200" dirty="0" err="1"/>
                        <a:t>Sentinel</a:t>
                      </a:r>
                      <a:r>
                        <a:rPr lang="fr-FR" sz="1800" kern="1200" dirty="0"/>
                        <a:t> Surveillance Survey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116722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kern="1200" dirty="0"/>
                        <a:t/>
                      </a:r>
                      <a:br>
                        <a:rPr lang="en-GB" sz="1800" kern="1200" dirty="0"/>
                      </a:br>
                      <a:r>
                        <a:rPr lang="en-GB" sz="1800" kern="1200" dirty="0"/>
                        <a:t>Percentage of people who inject drugs who are living with HIV</a:t>
                      </a:r>
                      <a:br>
                        <a:rPr lang="en-GB" sz="1800" kern="1200" dirty="0"/>
                      </a:b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800" kern="1200" dirty="0"/>
                        <a:t>HIV </a:t>
                      </a:r>
                      <a:r>
                        <a:rPr lang="fr-FR" sz="1800" kern="1200" dirty="0" err="1"/>
                        <a:t>Sero</a:t>
                      </a:r>
                      <a:r>
                        <a:rPr lang="fr-FR" sz="1800" kern="1200" dirty="0"/>
                        <a:t> </a:t>
                      </a:r>
                      <a:r>
                        <a:rPr lang="fr-FR" sz="1800" kern="1200" dirty="0" err="1"/>
                        <a:t>Sentinel</a:t>
                      </a:r>
                      <a:r>
                        <a:rPr lang="fr-FR" sz="1800" kern="1200" dirty="0"/>
                        <a:t> Surveillance Survey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67925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Percentage of men who have sex with men with active syphilis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HIV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Sero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Sentinel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Surveillance Survey</a:t>
                      </a:r>
                    </a:p>
                    <a:p>
                      <a:pPr marL="0" algn="l" defTabSz="914400" rtl="0" eaLnBrk="1" fontAlgn="ctr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Percentage of sex workers with 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syphilis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HIV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Sero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Sentinel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Surveillance Survey</a:t>
                      </a:r>
                    </a:p>
                    <a:p>
                      <a:pPr marL="0" algn="l" defTabSz="914400" rtl="0" eaLnBrk="1" fontAlgn="ctr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20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81000"/>
            <a:ext cx="8229600" cy="576064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Indicators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362307"/>
              </p:ext>
            </p:extLst>
          </p:nvPr>
        </p:nvGraphicFramePr>
        <p:xfrm>
          <a:off x="152399" y="914400"/>
          <a:ext cx="8839200" cy="5895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4419600"/>
              </a:tblGrid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Outcome Indicator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Data Source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/>
                      </a:r>
                      <a:b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Percentage of men reporting the use of a condom the last time they had anal sex with a male partner</a:t>
                      </a:r>
                      <a:b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Integrated Biological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and Behavioral Survey (MSM)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21983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/>
                      </a:r>
                      <a:b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Percentage of sex workers reporting the use of a condom with their most recent client</a:t>
                      </a:r>
                      <a:b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Integrated Biological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and Behavioral Survey (FSW)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/>
                      </a:r>
                      <a:b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Percentage of people who inject drugs reporting the use of sterile injecting equipment the last time they injected</a:t>
                      </a:r>
                      <a:b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Integrated Biological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and Behavioral Survey (PWID)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kern="1200" dirty="0"/>
                        <a:t/>
                      </a:r>
                      <a:br>
                        <a:rPr lang="en-GB" sz="1800" kern="1200" dirty="0"/>
                      </a:br>
                      <a:r>
                        <a:rPr lang="en-GB" sz="1800" kern="1200" dirty="0"/>
                        <a:t>Percentage of adults and children with HIV, known to be on treatment 12 months after initiation of 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antiretroviral therapy</a:t>
                      </a:r>
                      <a:r>
                        <a:rPr lang="en-GB" sz="1800" kern="1200" dirty="0">
                          <a:solidFill>
                            <a:srgbClr val="FF0000"/>
                          </a:solidFill>
                        </a:rPr>
                        <a:t/>
                      </a:r>
                      <a:br>
                        <a:rPr lang="en-GB" sz="1800" kern="1200" dirty="0">
                          <a:solidFill>
                            <a:srgbClr val="FF0000"/>
                          </a:solidFill>
                        </a:rPr>
                      </a:br>
                      <a:endParaRPr lang="en-GB" sz="18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kern="1200" dirty="0"/>
                        <a:t>NAP Cohort </a:t>
                      </a:r>
                      <a:r>
                        <a:rPr lang="en-US" sz="1800" kern="1200" dirty="0" smtClean="0"/>
                        <a:t>Report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7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8600"/>
            <a:ext cx="8229600" cy="576064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Output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8936168"/>
              </p:ext>
            </p:extLst>
          </p:nvPr>
        </p:nvGraphicFramePr>
        <p:xfrm>
          <a:off x="-1" y="685801"/>
          <a:ext cx="9144001" cy="6301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1"/>
                <a:gridCol w="1600200"/>
                <a:gridCol w="1828800"/>
              </a:tblGrid>
              <a:tr h="4677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Output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Indicators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Source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Comment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695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MSM reached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HIV prevention programs- defined package of services 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695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MSM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that have received an HIV test during the reporting period and know their results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VCCT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72136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sex workers reached with HIV prevention programs- defined package of services 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7165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sex workers that have received an HIV test during the reporting period and know their results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VCCT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75631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PWID that have received an HIV test during the reporting period and know their results</a:t>
                      </a:r>
                      <a:b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MMT Report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5068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and percentage of PWID on opioid substitution therapy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MMT Report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60727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individuals receiving OST who received treatment for at least 6 months.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MMT Report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  <a:tr h="10057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other vulnerable populations that have received an HIV test during the reporting period and know their results</a:t>
                      </a:r>
                      <a:b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VCCT Report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7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81000"/>
            <a:ext cx="8229600" cy="576064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Output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236630"/>
              </p:ext>
            </p:extLst>
          </p:nvPr>
        </p:nvGraphicFramePr>
        <p:xfrm>
          <a:off x="152400" y="1202295"/>
          <a:ext cx="8763000" cy="5608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6875"/>
                <a:gridCol w="1877786"/>
                <a:gridCol w="1408339"/>
              </a:tblGrid>
              <a:tr h="3267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Output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Source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Comment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0561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pregnant women who know their HIV status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PMTCT Report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96166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HIV-positive pregnant women who received antiretroviral to reduce the risk of mother-to-child-transmission 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PMTCT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2357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adults and children currently receiving antiretroviral therapy 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275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adults and children that initiated ART, with an undetectable viral load at 12 months (&lt;1000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copies/ml)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Database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from NHL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indicator for 2017</a:t>
                      </a:r>
                    </a:p>
                  </a:txBody>
                  <a:tcPr marL="9525" marR="9525" marT="9525" marB="0" anchor="ctr"/>
                </a:tc>
              </a:tr>
              <a:tr h="72357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HIV-positive patients who were screened for TB in HIV care or treatment settings </a:t>
                      </a:r>
                      <a:b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TB-HIV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2357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new HIV-positive patients starting IPT during the reporting period</a:t>
                      </a:r>
                      <a:b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TB-HIV Report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2357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HIV-positive registered TB patients given anti-retroviral therapy during TB treatment </a:t>
                      </a:r>
                      <a:b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 Report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8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HIV </a:t>
            </a:r>
            <a:r>
              <a:rPr lang="fr-FR" sz="2000" dirty="0" err="1" smtClean="0"/>
              <a:t>Sentinel</a:t>
            </a:r>
            <a:r>
              <a:rPr lang="fr-FR" sz="2000" dirty="0" smtClean="0"/>
              <a:t> </a:t>
            </a:r>
            <a:r>
              <a:rPr lang="fr-FR" sz="2000" dirty="0" err="1" smtClean="0"/>
              <a:t>Sero</a:t>
            </a:r>
            <a:r>
              <a:rPr lang="fr-FR" sz="2000" dirty="0" smtClean="0"/>
              <a:t>-surveillance </a:t>
            </a:r>
            <a:r>
              <a:rPr lang="fr-FR" sz="2000" dirty="0"/>
              <a:t>Survey</a:t>
            </a:r>
          </a:p>
          <a:p>
            <a:r>
              <a:rPr lang="en-GB" sz="2000" dirty="0" smtClean="0"/>
              <a:t>Integrated biological and behavioural survey</a:t>
            </a:r>
          </a:p>
          <a:p>
            <a:r>
              <a:rPr lang="en-GB" sz="2000" dirty="0" smtClean="0"/>
              <a:t>HIV drug resistance Survey </a:t>
            </a:r>
          </a:p>
          <a:p>
            <a:r>
              <a:rPr lang="en-US" sz="2000" dirty="0"/>
              <a:t>Mortality Survey (ATM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88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71600" y="2133600"/>
            <a:ext cx="6629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6F6F6F"/>
                </a:solidFill>
                <a:latin typeface="Arial" charset="0"/>
                <a:ea typeface="+mj-ea"/>
                <a:cs typeface="Arial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6600" b="0" dirty="0" smtClean="0">
                <a:solidFill>
                  <a:schemeClr val="tx1"/>
                </a:solidFill>
              </a:rPr>
              <a:t>Thank You</a:t>
            </a:r>
            <a:endParaRPr lang="en-US" sz="6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Why M&amp;E systems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?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It provides the information needed to make evidence-based decisions for program management and improvement, policy formulation, and advocacy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Generates good-quality data to satisfy accountability requirements.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92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What makes up a functional M&amp;E system?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436546248"/>
              </p:ext>
            </p:extLst>
          </p:nvPr>
        </p:nvGraphicFramePr>
        <p:xfrm>
          <a:off x="3200400" y="1524000"/>
          <a:ext cx="5562600" cy="4113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ounded Rectangle 12"/>
          <p:cNvSpPr/>
          <p:nvPr/>
        </p:nvSpPr>
        <p:spPr>
          <a:xfrm rot="20754931">
            <a:off x="4757265" y="3389483"/>
            <a:ext cx="1242327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 management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34370" y="2841008"/>
            <a:ext cx="1897039" cy="1828800"/>
            <a:chOff x="334370" y="2841008"/>
            <a:chExt cx="1897039" cy="1828800"/>
          </a:xfrm>
        </p:grpSpPr>
        <p:sp>
          <p:nvSpPr>
            <p:cNvPr id="15" name="Smiley Face 14"/>
            <p:cNvSpPr/>
            <p:nvPr/>
          </p:nvSpPr>
          <p:spPr>
            <a:xfrm>
              <a:off x="923498" y="3755408"/>
              <a:ext cx="914400" cy="914400"/>
            </a:xfrm>
            <a:prstGeom prst="smileyFac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34370" y="2841008"/>
              <a:ext cx="1897039" cy="1672987"/>
              <a:chOff x="334370" y="2841008"/>
              <a:chExt cx="1897039" cy="1672987"/>
            </a:xfrm>
          </p:grpSpPr>
          <p:sp>
            <p:nvSpPr>
              <p:cNvPr id="17" name="Smiley Face 16"/>
              <p:cNvSpPr/>
              <p:nvPr/>
            </p:nvSpPr>
            <p:spPr>
              <a:xfrm>
                <a:off x="577755" y="2841008"/>
                <a:ext cx="914400" cy="914400"/>
              </a:xfrm>
              <a:prstGeom prst="smileyFac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Smiley Face 17"/>
              <p:cNvSpPr/>
              <p:nvPr/>
            </p:nvSpPr>
            <p:spPr>
              <a:xfrm>
                <a:off x="334370" y="3599595"/>
                <a:ext cx="914400" cy="914400"/>
              </a:xfrm>
              <a:prstGeom prst="smileyFac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Smiley Face 18"/>
              <p:cNvSpPr/>
              <p:nvPr/>
            </p:nvSpPr>
            <p:spPr>
              <a:xfrm>
                <a:off x="1317009" y="3156043"/>
                <a:ext cx="914400" cy="914400"/>
              </a:xfrm>
              <a:prstGeom prst="smileyFac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" name="Cross 19"/>
          <p:cNvSpPr/>
          <p:nvPr/>
        </p:nvSpPr>
        <p:spPr>
          <a:xfrm>
            <a:off x="2362200" y="3534766"/>
            <a:ext cx="578893" cy="535677"/>
          </a:xfrm>
          <a:prstGeom prst="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77755" y="1447800"/>
            <a:ext cx="193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People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638551" y="1415534"/>
            <a:ext cx="193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Processes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064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M&amp;E system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Requirements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5101278"/>
              </p:ext>
            </p:extLst>
          </p:nvPr>
        </p:nvGraphicFramePr>
        <p:xfrm>
          <a:off x="381000" y="1295401"/>
          <a:ext cx="8305800" cy="4546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0029"/>
                <a:gridCol w="5455771"/>
              </a:tblGrid>
              <a:tr h="406448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Requirement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 smtClean="0"/>
                        <a:t>Brief description 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12751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M&amp;E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 M&amp;E plan, M&amp;E  Work Plan, M&amp;E check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list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Advocacy,</a:t>
                      </a:r>
                      <a:r>
                        <a:rPr lang="en-US" sz="1800" baseline="0" dirty="0" smtClean="0"/>
                        <a:t> communication and culture 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Higher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level advocacy for M&amp;E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Useful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Nat’l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M&amp;E system information products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M&amp;E policy &amp; strategy included in NSP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36751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M&amp;E personnel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effectLst/>
                        </a:rPr>
                        <a:t>Adequate</a:t>
                      </a:r>
                      <a:r>
                        <a:rPr lang="en-US" sz="1800" kern="1200" baseline="0" dirty="0" smtClean="0">
                          <a:effectLst/>
                        </a:rPr>
                        <a:t> skills and number of human resource to perform duties related to M&amp;E. 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1800" u="sng" kern="1200" dirty="0" smtClean="0">
                          <a:effectLst/>
                        </a:rPr>
                        <a:t>A</a:t>
                      </a:r>
                      <a:r>
                        <a:rPr lang="en-US" sz="1800" u="sng" kern="1200" baseline="0" dirty="0" smtClean="0">
                          <a:effectLst/>
                        </a:rPr>
                        <a:t> Central</a:t>
                      </a:r>
                      <a:r>
                        <a:rPr lang="en-US" sz="1800" u="sng" kern="1200" dirty="0" smtClean="0">
                          <a:effectLst/>
                        </a:rPr>
                        <a:t> M&amp;E unit </a:t>
                      </a:r>
                      <a:r>
                        <a:rPr lang="en-US" sz="1800" kern="1200" dirty="0" smtClean="0">
                          <a:effectLst/>
                        </a:rPr>
                        <a:t>within the Ministry of Health with designated technical and data management staff. This unit should coordinate M&amp;E efforts across the three disease areas</a:t>
                      </a:r>
                      <a:r>
                        <a:rPr lang="en-US" sz="1800" u="sng" kern="1200" dirty="0" smtClean="0">
                          <a:effectLst/>
                        </a:rPr>
                        <a:t>, irrespective of where individual disease-specific M&amp;E is managed</a:t>
                      </a:r>
                      <a:r>
                        <a:rPr lang="en-US" sz="1800" kern="1200" dirty="0" smtClean="0">
                          <a:effectLst/>
                        </a:rPr>
                        <a:t>.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17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57200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M&amp;E system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Requirements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823474"/>
              </p:ext>
            </p:extLst>
          </p:nvPr>
        </p:nvGraphicFramePr>
        <p:xfrm>
          <a:off x="468313" y="1290320"/>
          <a:ext cx="8207376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287"/>
                <a:gridCol w="578008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Requirement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 smtClean="0"/>
                        <a:t>Brief description 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capacity building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itchFamily="34" charset="0"/>
                        <a:buNone/>
                      </a:pPr>
                      <a:r>
                        <a:rPr lang="en-US" sz="1800" kern="1200" dirty="0" smtClean="0">
                          <a:effectLst/>
                        </a:rPr>
                        <a:t>A capacity building plan is essential and should be part of a national M&amp;E Plan developed by national</a:t>
                      </a:r>
                      <a:r>
                        <a:rPr lang="en-US" sz="1800" kern="1200" baseline="0" dirty="0" smtClean="0">
                          <a:effectLst/>
                        </a:rPr>
                        <a:t> stakeholders.</a:t>
                      </a:r>
                      <a:endParaRPr lang="en-US" sz="1800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Coordination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Build a technical M&amp;E working group with representatives from different sectors.</a:t>
                      </a:r>
                      <a:r>
                        <a:rPr lang="en-US" sz="1800" kern="1200" baseline="0" dirty="0" smtClean="0">
                          <a:effectLst/>
                        </a:rPr>
                        <a:t> TWG:</a:t>
                      </a:r>
                      <a:endParaRPr lang="en-US" sz="1800" kern="1200" dirty="0" smtClean="0">
                        <a:effectLst/>
                      </a:endParaRP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US" sz="1800" kern="1200" dirty="0" smtClean="0">
                          <a:effectLst/>
                        </a:rPr>
                        <a:t>provide input and achieve consensus on indicator selection and various aspects of M&amp;E design and implementation</a:t>
                      </a:r>
                      <a:endParaRPr lang="en-US" sz="1800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effectLst/>
                        </a:rPr>
                        <a:t>In its broad sense(</a:t>
                      </a:r>
                      <a:r>
                        <a:rPr lang="en-US" sz="1800" kern="1200" baseline="0" dirty="0" smtClean="0">
                          <a:effectLst/>
                        </a:rPr>
                        <a:t> i.e.</a:t>
                      </a:r>
                      <a:r>
                        <a:rPr lang="en-US" sz="1800" kern="1200" dirty="0" smtClean="0">
                          <a:effectLst/>
                        </a:rPr>
                        <a:t> include research),</a:t>
                      </a:r>
                      <a:r>
                        <a:rPr lang="en-US" sz="1800" kern="1200" baseline="0" dirty="0" smtClean="0">
                          <a:effectLst/>
                        </a:rPr>
                        <a:t> evaluation</a:t>
                      </a:r>
                      <a:r>
                        <a:rPr lang="en-US" sz="1800" kern="1200" dirty="0" smtClean="0">
                          <a:effectLst/>
                        </a:rPr>
                        <a:t> can be the perfect complement to monitoring </a:t>
                      </a:r>
                      <a:r>
                        <a:rPr lang="en-US" sz="1800" kern="1200" baseline="0" dirty="0" smtClean="0">
                          <a:effectLst/>
                        </a:rPr>
                        <a:t> to</a:t>
                      </a:r>
                      <a:r>
                        <a:rPr lang="en-US" sz="1800" kern="1200" dirty="0" smtClean="0">
                          <a:effectLst/>
                        </a:rPr>
                        <a:t> understand the epidemic and produce the necessary strategic information.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Strategic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effectLst/>
                        </a:rPr>
                        <a:t>Data</a:t>
                      </a:r>
                      <a:r>
                        <a:rPr lang="en-US" sz="1800" kern="1200" baseline="0" dirty="0" smtClean="0">
                          <a:effectLst/>
                        </a:rPr>
                        <a:t> &gt;</a:t>
                      </a:r>
                      <a:r>
                        <a:rPr lang="en-US" sz="1800" kern="1200" dirty="0" smtClean="0">
                          <a:effectLst/>
                        </a:rPr>
                        <a:t> information product .</a:t>
                      </a:r>
                      <a:r>
                        <a:rPr lang="en-US" sz="1800" kern="1200" baseline="0" dirty="0" smtClean="0">
                          <a:effectLst/>
                        </a:rPr>
                        <a:t> S</a:t>
                      </a:r>
                      <a:r>
                        <a:rPr lang="en-US" sz="1800" kern="1200" dirty="0" smtClean="0">
                          <a:effectLst/>
                        </a:rPr>
                        <a:t>kills to be considered: </a:t>
                      </a:r>
                      <a:r>
                        <a:rPr lang="en-US" sz="1800" kern="1200" baseline="0" dirty="0" smtClean="0">
                          <a:effectLst/>
                        </a:rPr>
                        <a:t> e</a:t>
                      </a:r>
                      <a:r>
                        <a:rPr lang="en-US" sz="1800" kern="1200" dirty="0" smtClean="0">
                          <a:effectLst/>
                        </a:rPr>
                        <a:t>pidemiology,</a:t>
                      </a:r>
                      <a:r>
                        <a:rPr lang="en-US" sz="1800" kern="1200" baseline="0" dirty="0" smtClean="0">
                          <a:effectLst/>
                        </a:rPr>
                        <a:t> s</a:t>
                      </a:r>
                      <a:r>
                        <a:rPr lang="en-US" sz="1800" kern="1200" dirty="0" smtClean="0">
                          <a:effectLst/>
                        </a:rPr>
                        <a:t>tatistics,</a:t>
                      </a:r>
                      <a:r>
                        <a:rPr lang="en-US" sz="1800" kern="1200" baseline="0" dirty="0" smtClean="0">
                          <a:effectLst/>
                        </a:rPr>
                        <a:t> u</a:t>
                      </a:r>
                      <a:r>
                        <a:rPr lang="en-US" sz="1800" kern="1200" dirty="0" smtClean="0">
                          <a:effectLst/>
                        </a:rPr>
                        <a:t>se of analytical and statistical tools, communication.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03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M&amp;E system Requirements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4620"/>
              </p:ext>
            </p:extLst>
          </p:nvPr>
        </p:nvGraphicFramePr>
        <p:xfrm>
          <a:off x="468313" y="1557338"/>
          <a:ext cx="8207376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287"/>
                <a:gridCol w="578008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Requirement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 smtClean="0"/>
                        <a:t>Brief description 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M&amp;E Tools and Technologies for data collection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effectLst/>
                        </a:rPr>
                        <a:t>e.g. Recording and Reporting Forms,</a:t>
                      </a:r>
                      <a:r>
                        <a:rPr lang="en-US" sz="1800" kern="1200" baseline="0" dirty="0" smtClean="0">
                          <a:effectLst/>
                        </a:rPr>
                        <a:t> Survey </a:t>
                      </a:r>
                      <a:r>
                        <a:rPr lang="en-US" sz="1800" kern="1200" dirty="0" smtClean="0">
                          <a:effectLst/>
                        </a:rPr>
                        <a:t>Questionnaires,</a:t>
                      </a:r>
                      <a:r>
                        <a:rPr lang="en-US" sz="1800" kern="1200" baseline="0" dirty="0" smtClean="0">
                          <a:effectLst/>
                        </a:rPr>
                        <a:t> </a:t>
                      </a:r>
                      <a:r>
                        <a:rPr lang="en-US" sz="1800" kern="1200" dirty="0" smtClean="0">
                          <a:effectLst/>
                        </a:rPr>
                        <a:t> e- health system</a:t>
                      </a:r>
                      <a:r>
                        <a:rPr lang="en-US" sz="1800" kern="1200" baseline="0" dirty="0" smtClean="0">
                          <a:effectLst/>
                        </a:rPr>
                        <a:t>( DHIS 2,Open MRS, MPI)</a:t>
                      </a:r>
                      <a:endParaRPr lang="en-US" sz="1800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Data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effectLst/>
                        </a:rPr>
                        <a:t>A unified database system is the best way to make sure that data</a:t>
                      </a:r>
                      <a:r>
                        <a:rPr lang="en-US" sz="1800" baseline="0" dirty="0" smtClean="0">
                          <a:effectLst/>
                        </a:rPr>
                        <a:t> coming from different stakeholders are accessible at single point</a:t>
                      </a:r>
                      <a:endParaRPr lang="en-US" sz="1800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Data quality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itchFamily="34" charset="0"/>
                        <a:buNone/>
                      </a:pPr>
                      <a:r>
                        <a:rPr lang="en-US" sz="1800" kern="1200" dirty="0" smtClean="0">
                          <a:effectLst/>
                        </a:rPr>
                        <a:t>Data quality mechanisms</a:t>
                      </a:r>
                      <a:r>
                        <a:rPr lang="en-US" sz="1800" kern="1200" baseline="0" dirty="0" smtClean="0">
                          <a:effectLst/>
                        </a:rPr>
                        <a:t> &gt; </a:t>
                      </a:r>
                      <a:r>
                        <a:rPr lang="en-US" sz="1800" kern="1200" dirty="0" smtClean="0">
                          <a:effectLst/>
                        </a:rPr>
                        <a:t>the relevance of data is maintained</a:t>
                      </a:r>
                      <a:endParaRPr lang="en-US" sz="1800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2" indent="0" algn="l" eaLnBrk="0" fontAlgn="base" hangingPunct="0">
                        <a:spcAft>
                          <a:spcPct val="0"/>
                        </a:spcAft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Data Using/ 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Information products are regularly</a:t>
                      </a:r>
                      <a:r>
                        <a:rPr lang="en-US" sz="1800" baseline="0" dirty="0" smtClean="0">
                          <a:effectLst/>
                        </a:rPr>
                        <a:t> sent to data  provider/ stakeholders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aseline="0" dirty="0" smtClean="0">
                          <a:effectLst/>
                        </a:rPr>
                        <a:t>Guidelines to support analysis, presentation and use of data</a:t>
                      </a:r>
                      <a:endParaRPr lang="en-US" sz="1800" dirty="0" smtClean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14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R Theme">
  <a:themeElements>
    <a:clrScheme name="UNOPS Powerpoint">
      <a:dk1>
        <a:srgbClr val="373737"/>
      </a:dk1>
      <a:lt1>
        <a:sysClr val="window" lastClr="FFFFFF"/>
      </a:lt1>
      <a:dk2>
        <a:srgbClr val="5292C9"/>
      </a:dk2>
      <a:lt2>
        <a:srgbClr val="DEDEDE"/>
      </a:lt2>
      <a:accent1>
        <a:srgbClr val="5292C9"/>
      </a:accent1>
      <a:accent2>
        <a:srgbClr val="4D4D4D"/>
      </a:accent2>
      <a:accent3>
        <a:srgbClr val="F7941E"/>
      </a:accent3>
      <a:accent4>
        <a:srgbClr val="990000"/>
      </a:accent4>
      <a:accent5>
        <a:srgbClr val="6DAA2D"/>
      </a:accent5>
      <a:accent6>
        <a:srgbClr val="542378"/>
      </a:accent6>
      <a:hlink>
        <a:srgbClr val="5292C9"/>
      </a:hlink>
      <a:folHlink>
        <a:srgbClr val="9DBED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 Theme</Template>
  <TotalTime>1771</TotalTime>
  <Words>2536</Words>
  <Application>Microsoft Office PowerPoint</Application>
  <PresentationFormat>On-screen Show (4:3)</PresentationFormat>
  <Paragraphs>405</Paragraphs>
  <Slides>49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PR Theme</vt:lpstr>
      <vt:lpstr>think-cell Slide</vt:lpstr>
      <vt:lpstr> Orientation of  Monitoring &amp; Evaluation  TMO Workshop   Nay Pyi Taw </vt:lpstr>
      <vt:lpstr>Outlines</vt:lpstr>
      <vt:lpstr> Definitions of Monitoring &amp; Evaluation </vt:lpstr>
      <vt:lpstr>PowerPoint Presentation</vt:lpstr>
      <vt:lpstr>Why M&amp;E systems?</vt:lpstr>
      <vt:lpstr>What makes up a functional M&amp;E system?</vt:lpstr>
      <vt:lpstr>M&amp;E system Requirements</vt:lpstr>
      <vt:lpstr>M&amp;E system Requirements</vt:lpstr>
      <vt:lpstr>M&amp;E system Requirements</vt:lpstr>
      <vt:lpstr>M&amp;E and the Global Fund</vt:lpstr>
      <vt:lpstr>GF  Disbursement decision is linked to M&amp;E</vt:lpstr>
      <vt:lpstr>Performance Framework</vt:lpstr>
      <vt:lpstr>GF support for M&amp;E </vt:lpstr>
      <vt:lpstr>Data Quality</vt:lpstr>
      <vt:lpstr>Dimensions of Data Quality</vt:lpstr>
      <vt:lpstr>Dimensions of Data Quality(Cont.)</vt:lpstr>
      <vt:lpstr>Assessment of Data Quality and Quality of Care</vt:lpstr>
      <vt:lpstr>Routine Data Quality Assessment</vt:lpstr>
      <vt:lpstr>Data quality rating</vt:lpstr>
      <vt:lpstr>Data quality rating (Cont.)</vt:lpstr>
      <vt:lpstr>Important Points on R&amp;R (OSDV findings)</vt:lpstr>
      <vt:lpstr>PowerPoint Presentation</vt:lpstr>
      <vt:lpstr>PowerPoint Presentation</vt:lpstr>
      <vt:lpstr>Malaria Indicators</vt:lpstr>
      <vt:lpstr>Impact and Outcome Indicators</vt:lpstr>
      <vt:lpstr>Output Indicators</vt:lpstr>
      <vt:lpstr>Output Indicators (Cont.)</vt:lpstr>
      <vt:lpstr>Output Indicators (Cont.)</vt:lpstr>
      <vt:lpstr>Forms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Survey</vt:lpstr>
      <vt:lpstr>TB Indicators</vt:lpstr>
      <vt:lpstr>List of GF TB coverage indicators </vt:lpstr>
      <vt:lpstr>List of GF TB coverage indicators </vt:lpstr>
      <vt:lpstr>List of GF TB coverage indicators </vt:lpstr>
      <vt:lpstr>List of GF TB coverage indicators </vt:lpstr>
      <vt:lpstr>List of source documents</vt:lpstr>
      <vt:lpstr>Surveys</vt:lpstr>
      <vt:lpstr>HIV Indicators</vt:lpstr>
      <vt:lpstr>Impact Indicators</vt:lpstr>
      <vt:lpstr>Outcome Indicators</vt:lpstr>
      <vt:lpstr>Output Indicators</vt:lpstr>
      <vt:lpstr>Output Indicators</vt:lpstr>
      <vt:lpstr>Surveys</vt:lpstr>
      <vt:lpstr>PowerPoint Presentation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for SHDs, ROs, TLs, and TMOs on Managed Cash Flow- SOPs</dc:title>
  <dc:creator>Aye YUPAR</dc:creator>
  <cp:lastModifiedBy>Saw Eindani AUNG</cp:lastModifiedBy>
  <cp:revision>145</cp:revision>
  <dcterms:created xsi:type="dcterms:W3CDTF">2015-02-23T03:16:56Z</dcterms:created>
  <dcterms:modified xsi:type="dcterms:W3CDTF">2017-02-01T03:17:38Z</dcterms:modified>
</cp:coreProperties>
</file>