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29"/>
  </p:notesMasterIdLst>
  <p:handoutMasterIdLst>
    <p:handoutMasterId r:id="rId30"/>
  </p:handoutMasterIdLst>
  <p:sldIdLst>
    <p:sldId id="269" r:id="rId6"/>
    <p:sldId id="377" r:id="rId7"/>
    <p:sldId id="378" r:id="rId8"/>
    <p:sldId id="386" r:id="rId9"/>
    <p:sldId id="384" r:id="rId10"/>
    <p:sldId id="385" r:id="rId11"/>
    <p:sldId id="380" r:id="rId12"/>
    <p:sldId id="381" r:id="rId13"/>
    <p:sldId id="382" r:id="rId14"/>
    <p:sldId id="383" r:id="rId15"/>
    <p:sldId id="387" r:id="rId16"/>
    <p:sldId id="389" r:id="rId17"/>
    <p:sldId id="393" r:id="rId18"/>
    <p:sldId id="390" r:id="rId19"/>
    <p:sldId id="394" r:id="rId20"/>
    <p:sldId id="395" r:id="rId21"/>
    <p:sldId id="388" r:id="rId22"/>
    <p:sldId id="396" r:id="rId23"/>
    <p:sldId id="391" r:id="rId24"/>
    <p:sldId id="398" r:id="rId25"/>
    <p:sldId id="397" r:id="rId26"/>
    <p:sldId id="392" r:id="rId27"/>
    <p:sldId id="376" r:id="rId28"/>
  </p:sldIdLst>
  <p:sldSz cx="9144000" cy="6858000" type="screen4x3"/>
  <p:notesSz cx="6735763" cy="98663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0404"/>
    <a:srgbClr val="BED3E1"/>
    <a:srgbClr val="A6A6A6"/>
    <a:srgbClr val="6F6F6F"/>
    <a:srgbClr val="CC6600"/>
    <a:srgbClr val="5292C9"/>
    <a:srgbClr val="2E91ED"/>
    <a:srgbClr val="E9ED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31" autoAdjust="0"/>
    <p:restoredTop sz="90935" autoAdjust="0"/>
  </p:normalViewPr>
  <p:slideViewPr>
    <p:cSldViewPr>
      <p:cViewPr>
        <p:scale>
          <a:sx n="80" d="100"/>
          <a:sy n="80" d="100"/>
        </p:scale>
        <p:origin x="-1008" y="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4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30"/>
    </p:cViewPr>
  </p:sorterViewPr>
  <p:notesViewPr>
    <p:cSldViewPr>
      <p:cViewPr varScale="1">
        <p:scale>
          <a:sx n="85" d="100"/>
          <a:sy n="85" d="100"/>
        </p:scale>
        <p:origin x="-3834" y="-96"/>
      </p:cViewPr>
      <p:guideLst>
        <p:guide orient="horz" pos="3108"/>
        <p:guide pos="212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6A59369-211C-4E14-AE9A-7E721396F117}" type="datetimeFigureOut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79BE366-CA43-4E0D-97D0-B0CDDEE7AC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0802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7918031-0801-4CE0-A944-423FBB35FB1A}" type="datetimeFigureOut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26BC64F-4DEC-4595-9420-C6CFD784A9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3968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6BC64F-4DEC-4595-9420-C6CFD784A95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676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6BC64F-4DEC-4595-9420-C6CFD784A95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9865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6BC64F-4DEC-4595-9420-C6CFD784A95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9865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32B1A-A80B-40F5-9FB7-861F54F994F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606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\\unopsdk040002\user home$\leoniec\Desktop\power point\photos\cropped\builders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4149725"/>
            <a:ext cx="1366837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\\unopsdk040002\user home$\leoniec\Desktop\power point\photos\final photos\Nablus Courthouse 3 copy 300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708275"/>
            <a:ext cx="13684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\\unopsdk040002\user home$\leoniec\Desktop\power point\photos\final photos\Demining 179300.jp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4149725"/>
            <a:ext cx="1368425" cy="136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\\unopsdk040002\user home$\leoniec\Desktop\power point\photos\final photos\Bambamarca-Horizonte-Cacao-Plantaciones-Cooperativa 300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268413"/>
            <a:ext cx="13684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\\unopsdk040002\user home$\leoniec\Desktop\power point\photos\final photos\IMG_7531_300.jp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268413"/>
            <a:ext cx="13684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4" descr="\\unopsdk040002\user home$\leoniec\Desktop\power point\photos\final photos\DSC00137.JPG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2708275"/>
            <a:ext cx="13684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9952" y="2205186"/>
            <a:ext cx="4717032" cy="1027974"/>
          </a:xfrm>
          <a:noFill/>
        </p:spPr>
        <p:txBody>
          <a:bodyPr>
            <a:spAutoFit/>
          </a:bodyPr>
          <a:lstStyle>
            <a:lvl1pPr algn="l" rtl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lang="en-GB" sz="3800" b="1" kern="1200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9952" y="3645346"/>
            <a:ext cx="2664296" cy="1080120"/>
          </a:xfrm>
          <a:ln>
            <a:noFill/>
          </a:ln>
        </p:spPr>
        <p:txBody>
          <a:bodyPr/>
          <a:lstStyle>
            <a:lvl1pPr marL="0" indent="0" algn="l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1252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9952" y="2205186"/>
            <a:ext cx="4717032" cy="1027974"/>
          </a:xfrm>
          <a:noFill/>
        </p:spPr>
        <p:txBody>
          <a:bodyPr>
            <a:spAutoFit/>
          </a:bodyPr>
          <a:lstStyle>
            <a:lvl1pPr algn="l" rtl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lang="en-GB" sz="3800" b="1" kern="1200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9952" y="3645346"/>
            <a:ext cx="2664296" cy="1080120"/>
          </a:xfrm>
          <a:ln>
            <a:noFill/>
          </a:ln>
        </p:spPr>
        <p:txBody>
          <a:bodyPr/>
          <a:lstStyle>
            <a:lvl1pPr marL="0" indent="0" algn="l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2195439" y="1269082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755576" y="1269082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>
          <a:xfrm>
            <a:off x="755576" y="2708944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2195439" y="2708944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4"/>
          </p:nvPr>
        </p:nvSpPr>
        <p:spPr>
          <a:xfrm>
            <a:off x="755576" y="4150394"/>
            <a:ext cx="1368425" cy="1366838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5"/>
          </p:nvPr>
        </p:nvSpPr>
        <p:spPr>
          <a:xfrm>
            <a:off x="2195439" y="4150394"/>
            <a:ext cx="1368425" cy="1366838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261997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576064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08912" cy="4525963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0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8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6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6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6C14B-C195-4CDD-8559-964E0F2A34F6}" type="datetimeFigureOut">
              <a:rPr lang="en-GB" smtClean="0">
                <a:solidFill>
                  <a:srgbClr val="5292C9">
                    <a:lumMod val="75000"/>
                  </a:srgbClr>
                </a:solidFill>
              </a:rPr>
              <a:pPr>
                <a:defRPr/>
              </a:pPr>
              <a:t>01/02/2017</a:t>
            </a:fld>
            <a:endParaRPr lang="en-GB" dirty="0">
              <a:solidFill>
                <a:srgbClr val="5292C9">
                  <a:lumMod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5292C9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FCED6-CABF-4A52-8753-F3288E9E815B}" type="slidenum">
              <a:rPr lang="en-GB">
                <a:solidFill>
                  <a:srgbClr val="5292C9">
                    <a:lumMod val="75000"/>
                  </a:srgb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5292C9">
                  <a:lumMod val="75000"/>
                </a:srgbClr>
              </a:solidFill>
            </a:endParaRPr>
          </a:p>
        </p:txBody>
      </p:sp>
      <p:sp>
        <p:nvSpPr>
          <p:cNvPr id="7" name="Line 5"/>
          <p:cNvSpPr>
            <a:spLocks noChangeShapeType="1"/>
          </p:cNvSpPr>
          <p:nvPr userDrawn="1"/>
        </p:nvSpPr>
        <p:spPr bwMode="auto">
          <a:xfrm>
            <a:off x="0" y="1219200"/>
            <a:ext cx="4610100" cy="0"/>
          </a:xfrm>
          <a:prstGeom prst="line">
            <a:avLst/>
          </a:prstGeom>
          <a:noFill/>
          <a:ln w="15875">
            <a:solidFill>
              <a:srgbClr val="4891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51593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3923928" y="3779109"/>
            <a:ext cx="4968552" cy="1027974"/>
          </a:xfrm>
          <a:noFill/>
        </p:spPr>
        <p:txBody>
          <a:bodyPr>
            <a:spAutoFit/>
          </a:bodyPr>
          <a:lstStyle>
            <a:lvl1pPr algn="l" rtl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lang="en-GB" sz="3800" b="1" kern="1200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13574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B3774-A175-4231-812C-BFD1C97796DA}" type="datetimeFigureOut">
              <a:rPr lang="en-GB" smtClean="0">
                <a:solidFill>
                  <a:srgbClr val="5292C9">
                    <a:lumMod val="75000"/>
                  </a:srgbClr>
                </a:solidFill>
              </a:rPr>
              <a:pPr>
                <a:defRPr/>
              </a:pPr>
              <a:t>01/02/2017</a:t>
            </a:fld>
            <a:endParaRPr lang="en-GB" dirty="0">
              <a:solidFill>
                <a:srgbClr val="5292C9">
                  <a:lumMod val="75000"/>
                </a:srgb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5292C9">
                  <a:lumMod val="75000"/>
                </a:srgb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5426C-34EF-4A6C-B613-3D7485F63F6B}" type="slidenum">
              <a:rPr lang="en-GB">
                <a:solidFill>
                  <a:srgbClr val="5292C9">
                    <a:lumMod val="75000"/>
                  </a:srgb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5292C9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39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4008" y="1628801"/>
            <a:ext cx="4042792" cy="453650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7544" y="1628801"/>
            <a:ext cx="4114800" cy="453650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580926"/>
          </a:xfrm>
          <a:ln>
            <a:noFill/>
          </a:ln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818BAB-5D7F-4DE8-9EB2-BE4F26330ED2}" type="datetimeFigureOut">
              <a:rPr lang="en-GB" smtClean="0">
                <a:solidFill>
                  <a:srgbClr val="5292C9">
                    <a:lumMod val="75000"/>
                  </a:srgbClr>
                </a:solidFill>
              </a:rPr>
              <a:pPr>
                <a:defRPr/>
              </a:pPr>
              <a:t>01/02/2017</a:t>
            </a:fld>
            <a:endParaRPr lang="en-GB" dirty="0">
              <a:solidFill>
                <a:srgbClr val="5292C9">
                  <a:lumMod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5292C9">
                  <a:lumMod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732DC-DB93-4286-9F5B-BE56650A79B0}" type="slidenum">
              <a:rPr lang="en-GB">
                <a:solidFill>
                  <a:srgbClr val="5292C9">
                    <a:lumMod val="75000"/>
                  </a:srgb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5292C9">
                  <a:lumMod val="75000"/>
                </a:srgbClr>
              </a:solidFill>
            </a:endParaRPr>
          </a:p>
        </p:txBody>
      </p:sp>
      <p:sp>
        <p:nvSpPr>
          <p:cNvPr id="9" name="Line 5"/>
          <p:cNvSpPr>
            <a:spLocks noChangeShapeType="1"/>
          </p:cNvSpPr>
          <p:nvPr userDrawn="1"/>
        </p:nvSpPr>
        <p:spPr bwMode="auto">
          <a:xfrm>
            <a:off x="0" y="1219200"/>
            <a:ext cx="4610100" cy="0"/>
          </a:xfrm>
          <a:prstGeom prst="line">
            <a:avLst/>
          </a:prstGeom>
          <a:noFill/>
          <a:ln w="15875">
            <a:solidFill>
              <a:srgbClr val="4891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8421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520" y="1124744"/>
            <a:ext cx="5486400" cy="4680521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868144" y="5229200"/>
            <a:ext cx="3024336" cy="580926"/>
          </a:xfrm>
          <a:ln>
            <a:noFill/>
          </a:ln>
        </p:spPr>
        <p:txBody>
          <a:bodyPr/>
          <a:lstStyle>
            <a:lvl1pPr>
              <a:defRPr sz="2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B53A4-5DC1-4B94-A064-AFB72D2635BF}" type="datetimeFigureOut">
              <a:rPr lang="en-GB" smtClean="0">
                <a:solidFill>
                  <a:srgbClr val="5292C9">
                    <a:lumMod val="75000"/>
                  </a:srgbClr>
                </a:solidFill>
              </a:rPr>
              <a:pPr>
                <a:defRPr/>
              </a:pPr>
              <a:t>01/02/2017</a:t>
            </a:fld>
            <a:endParaRPr lang="en-GB" dirty="0">
              <a:solidFill>
                <a:srgbClr val="5292C9">
                  <a:lumMod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5292C9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A126C-F274-453D-9182-1BC70CC6F0B5}" type="slidenum">
              <a:rPr lang="en-GB">
                <a:solidFill>
                  <a:srgbClr val="5292C9">
                    <a:lumMod val="75000"/>
                  </a:srgb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5292C9">
                  <a:lumMod val="75000"/>
                </a:srgbClr>
              </a:solidFill>
            </a:endParaRPr>
          </a:p>
        </p:txBody>
      </p:sp>
      <p:sp>
        <p:nvSpPr>
          <p:cNvPr id="7" name="Line 5"/>
          <p:cNvSpPr>
            <a:spLocks noChangeShapeType="1"/>
          </p:cNvSpPr>
          <p:nvPr userDrawn="1"/>
        </p:nvSpPr>
        <p:spPr bwMode="auto">
          <a:xfrm>
            <a:off x="0" y="1219200"/>
            <a:ext cx="4610100" cy="0"/>
          </a:xfrm>
          <a:prstGeom prst="line">
            <a:avLst/>
          </a:prstGeom>
          <a:noFill/>
          <a:ln w="15875">
            <a:solidFill>
              <a:srgbClr val="4891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0989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34200" y="6492875"/>
            <a:ext cx="2133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945D52A-95BD-47EB-AFAD-AC5AAB2E094D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4474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5"/>
          <p:cNvSpPr>
            <a:spLocks noChangeShapeType="1"/>
          </p:cNvSpPr>
          <p:nvPr userDrawn="1"/>
        </p:nvSpPr>
        <p:spPr bwMode="auto">
          <a:xfrm>
            <a:off x="0" y="1219200"/>
            <a:ext cx="4610100" cy="0"/>
          </a:xfrm>
          <a:prstGeom prst="line">
            <a:avLst/>
          </a:prstGeom>
          <a:noFill/>
          <a:ln w="15875">
            <a:solidFill>
              <a:srgbClr val="4891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" name="Text Box 2"/>
          <p:cNvSpPr txBox="1">
            <a:spLocks noChangeArrowheads="1"/>
          </p:cNvSpPr>
          <p:nvPr userDrawn="1"/>
        </p:nvSpPr>
        <p:spPr bwMode="auto">
          <a:xfrm>
            <a:off x="2286000" y="685800"/>
            <a:ext cx="4343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GB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80124-E895-4B96-8856-C3E689F25735}" type="datetimeFigureOut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F83CD-C3F1-4EE1-B18F-EADFB44DB6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4797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5"/>
          <p:cNvSpPr>
            <a:spLocks noChangeShapeType="1"/>
          </p:cNvSpPr>
          <p:nvPr userDrawn="1"/>
        </p:nvSpPr>
        <p:spPr bwMode="auto">
          <a:xfrm>
            <a:off x="0" y="1219200"/>
            <a:ext cx="4610100" cy="0"/>
          </a:xfrm>
          <a:prstGeom prst="line">
            <a:avLst/>
          </a:prstGeom>
          <a:noFill/>
          <a:ln w="15875">
            <a:solidFill>
              <a:srgbClr val="4891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" name="Text Box 2"/>
          <p:cNvSpPr txBox="1">
            <a:spLocks noChangeArrowheads="1"/>
          </p:cNvSpPr>
          <p:nvPr userDrawn="1"/>
        </p:nvSpPr>
        <p:spPr bwMode="auto">
          <a:xfrm>
            <a:off x="2286000" y="685800"/>
            <a:ext cx="4343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GB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80124-E895-4B96-8856-C3E689F25735}" type="datetimeFigureOut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F83CD-C3F1-4EE1-B18F-EADFB44DB6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4482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5"/>
          <p:cNvSpPr>
            <a:spLocks noChangeShapeType="1"/>
          </p:cNvSpPr>
          <p:nvPr userDrawn="1"/>
        </p:nvSpPr>
        <p:spPr bwMode="auto">
          <a:xfrm>
            <a:off x="0" y="1219200"/>
            <a:ext cx="4610100" cy="0"/>
          </a:xfrm>
          <a:prstGeom prst="line">
            <a:avLst/>
          </a:prstGeom>
          <a:noFill/>
          <a:ln w="15875">
            <a:solidFill>
              <a:srgbClr val="4891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" name="Text Box 2"/>
          <p:cNvSpPr txBox="1">
            <a:spLocks noChangeArrowheads="1"/>
          </p:cNvSpPr>
          <p:nvPr userDrawn="1"/>
        </p:nvSpPr>
        <p:spPr bwMode="auto">
          <a:xfrm>
            <a:off x="2286000" y="685800"/>
            <a:ext cx="4343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GB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80124-E895-4B96-8856-C3E689F25735}" type="datetimeFigureOut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F83CD-C3F1-4EE1-B18F-EADFB44DB6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317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9952" y="2205186"/>
            <a:ext cx="4717032" cy="1027974"/>
          </a:xfrm>
          <a:noFill/>
        </p:spPr>
        <p:txBody>
          <a:bodyPr>
            <a:spAutoFit/>
          </a:bodyPr>
          <a:lstStyle>
            <a:lvl1pPr algn="l" rtl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lang="en-GB" sz="3800" b="1" kern="1200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9952" y="3645346"/>
            <a:ext cx="2664296" cy="1080120"/>
          </a:xfrm>
          <a:ln>
            <a:noFill/>
          </a:ln>
        </p:spPr>
        <p:txBody>
          <a:bodyPr/>
          <a:lstStyle>
            <a:lvl1pPr marL="0" indent="0" algn="l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2195439" y="1269082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755576" y="1269082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>
          <a:xfrm>
            <a:off x="755576" y="2708944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2195439" y="2708944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4"/>
          </p:nvPr>
        </p:nvSpPr>
        <p:spPr>
          <a:xfrm>
            <a:off x="755576" y="4150394"/>
            <a:ext cx="1368425" cy="1366838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5"/>
          </p:nvPr>
        </p:nvSpPr>
        <p:spPr>
          <a:xfrm>
            <a:off x="2195439" y="4150394"/>
            <a:ext cx="1368425" cy="1366838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154387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C1AB0-4E2D-4D8F-A185-85172DAC14E0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45BCC-5CEF-4468-95AD-653174005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507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576064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08912" cy="4525963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0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8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6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6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6C14B-C195-4CDD-8559-964E0F2A34F6}" type="datetimeFigureOut">
              <a:rPr lang="en-GB" smtClean="0"/>
              <a:pPr>
                <a:defRPr/>
              </a:pPr>
              <a:t>01/02/2017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FCED6-CABF-4A52-8753-F3288E9E815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Line 5"/>
          <p:cNvSpPr>
            <a:spLocks noChangeShapeType="1"/>
          </p:cNvSpPr>
          <p:nvPr userDrawn="1"/>
        </p:nvSpPr>
        <p:spPr bwMode="auto">
          <a:xfrm>
            <a:off x="0" y="1219200"/>
            <a:ext cx="4610100" cy="0"/>
          </a:xfrm>
          <a:prstGeom prst="line">
            <a:avLst/>
          </a:prstGeom>
          <a:noFill/>
          <a:ln w="15875">
            <a:solidFill>
              <a:srgbClr val="4891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9866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3923928" y="3779109"/>
            <a:ext cx="4968552" cy="1027974"/>
          </a:xfrm>
          <a:noFill/>
        </p:spPr>
        <p:txBody>
          <a:bodyPr>
            <a:spAutoFit/>
          </a:bodyPr>
          <a:lstStyle>
            <a:lvl1pPr algn="l" rtl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lang="en-GB" sz="3800" b="1" kern="1200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Line 5"/>
          <p:cNvSpPr>
            <a:spLocks noChangeShapeType="1"/>
          </p:cNvSpPr>
          <p:nvPr userDrawn="1"/>
        </p:nvSpPr>
        <p:spPr bwMode="auto">
          <a:xfrm>
            <a:off x="0" y="1219200"/>
            <a:ext cx="4610100" cy="0"/>
          </a:xfrm>
          <a:prstGeom prst="line">
            <a:avLst/>
          </a:prstGeom>
          <a:noFill/>
          <a:ln w="15875">
            <a:solidFill>
              <a:srgbClr val="4891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70044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581025"/>
          </a:xfr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3008" y="1556792"/>
            <a:ext cx="4038600" cy="46085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4008" y="1556792"/>
            <a:ext cx="4038600" cy="46085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BC09C-A1EB-4D5E-A359-7293372B2692}" type="datetimeFigureOut">
              <a:rPr lang="en-GB" smtClean="0"/>
              <a:pPr>
                <a:defRPr/>
              </a:pPr>
              <a:t>01/02/2017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4BA37-7F9A-42B1-BE85-808B4A636C7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8" name="Line 5"/>
          <p:cNvSpPr>
            <a:spLocks noChangeShapeType="1"/>
          </p:cNvSpPr>
          <p:nvPr userDrawn="1"/>
        </p:nvSpPr>
        <p:spPr bwMode="auto">
          <a:xfrm>
            <a:off x="0" y="1219200"/>
            <a:ext cx="4610100" cy="0"/>
          </a:xfrm>
          <a:prstGeom prst="line">
            <a:avLst/>
          </a:prstGeom>
          <a:noFill/>
          <a:ln w="15875">
            <a:solidFill>
              <a:srgbClr val="4891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2568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B3774-A175-4231-812C-BFD1C97796DA}" type="datetimeFigureOut">
              <a:rPr lang="en-GB" smtClean="0"/>
              <a:pPr>
                <a:defRPr/>
              </a:pPr>
              <a:t>01/02/2017</a:t>
            </a:fld>
            <a:endParaRPr lang="en-GB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5426C-34EF-4A6C-B613-3D7485F63F6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Line 5"/>
          <p:cNvSpPr>
            <a:spLocks noChangeShapeType="1"/>
          </p:cNvSpPr>
          <p:nvPr userDrawn="1"/>
        </p:nvSpPr>
        <p:spPr bwMode="auto">
          <a:xfrm>
            <a:off x="0" y="1143000"/>
            <a:ext cx="4610100" cy="0"/>
          </a:xfrm>
          <a:prstGeom prst="line">
            <a:avLst/>
          </a:prstGeom>
          <a:noFill/>
          <a:ln w="15875">
            <a:solidFill>
              <a:srgbClr val="4891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6984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0D0FB-078E-4E7B-B77E-6CD7564063AA}" type="datetimeFigureOut">
              <a:rPr lang="en-GB" smtClean="0"/>
              <a:pPr>
                <a:defRPr/>
              </a:pPr>
              <a:t>01/02/2017</a:t>
            </a:fld>
            <a:endParaRPr lang="en-GB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4FCAD-A84A-4172-AEC7-B2111AB1C42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Line 5"/>
          <p:cNvSpPr>
            <a:spLocks noChangeShapeType="1"/>
          </p:cNvSpPr>
          <p:nvPr userDrawn="1"/>
        </p:nvSpPr>
        <p:spPr bwMode="auto">
          <a:xfrm>
            <a:off x="0" y="1219200"/>
            <a:ext cx="4610100" cy="0"/>
          </a:xfrm>
          <a:prstGeom prst="line">
            <a:avLst/>
          </a:prstGeom>
          <a:noFill/>
          <a:ln w="15875">
            <a:solidFill>
              <a:srgbClr val="4891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0395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520" y="1124744"/>
            <a:ext cx="5486400" cy="4680521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868144" y="5229200"/>
            <a:ext cx="3024336" cy="580926"/>
          </a:xfrm>
          <a:ln>
            <a:noFill/>
          </a:ln>
        </p:spPr>
        <p:txBody>
          <a:bodyPr/>
          <a:lstStyle>
            <a:lvl1pPr>
              <a:defRPr sz="2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B53A4-5DC1-4B94-A064-AFB72D2635BF}" type="datetimeFigureOut">
              <a:rPr lang="en-GB" smtClean="0"/>
              <a:pPr>
                <a:defRPr/>
              </a:pPr>
              <a:t>01/02/2017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A126C-F274-453D-9182-1BC70CC6F0B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Line 5"/>
          <p:cNvSpPr>
            <a:spLocks noChangeShapeType="1"/>
          </p:cNvSpPr>
          <p:nvPr userDrawn="1"/>
        </p:nvSpPr>
        <p:spPr bwMode="auto">
          <a:xfrm>
            <a:off x="0" y="1219200"/>
            <a:ext cx="4610100" cy="0"/>
          </a:xfrm>
          <a:prstGeom prst="line">
            <a:avLst/>
          </a:prstGeom>
          <a:noFill/>
          <a:ln w="15875">
            <a:solidFill>
              <a:srgbClr val="4891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0315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\\unopsdk040002\user home$\leoniec\Desktop\power point\photos\cropped\builders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4149725"/>
            <a:ext cx="1366837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\\unopsdk040002\user home$\leoniec\Desktop\power point\photos\final photos\Nablus Courthouse 3 copy 300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708275"/>
            <a:ext cx="13684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\\unopsdk040002\user home$\leoniec\Desktop\power point\photos\final photos\Demining 179300.jp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4149725"/>
            <a:ext cx="1368425" cy="136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\\unopsdk040002\user home$\leoniec\Desktop\power point\photos\final photos\Bambamarca-Horizonte-Cacao-Plantaciones-Cooperativa 300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268413"/>
            <a:ext cx="13684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\\unopsdk040002\user home$\leoniec\Desktop\power point\photos\final photos\IMG_7531_300.jp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268413"/>
            <a:ext cx="13684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4" descr="\\unopsdk040002\user home$\leoniec\Desktop\power point\photos\final photos\DSC00137.JPG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2708275"/>
            <a:ext cx="13684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9952" y="2205186"/>
            <a:ext cx="4717032" cy="1027974"/>
          </a:xfrm>
          <a:noFill/>
        </p:spPr>
        <p:txBody>
          <a:bodyPr>
            <a:spAutoFit/>
          </a:bodyPr>
          <a:lstStyle>
            <a:lvl1pPr algn="l" rtl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lang="en-GB" sz="3800" b="1" kern="1200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9952" y="3645346"/>
            <a:ext cx="2664296" cy="1080120"/>
          </a:xfrm>
          <a:ln>
            <a:noFill/>
          </a:ln>
        </p:spPr>
        <p:txBody>
          <a:bodyPr/>
          <a:lstStyle>
            <a:lvl1pPr marL="0" indent="0" algn="l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9699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hyperlink" Target="http://www.unops.org/" TargetMode="Externa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\\unopsdk040002\user home$\leoniec\Desktop\power point\back pp.jpg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976313"/>
            <a:ext cx="8229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24625"/>
            <a:ext cx="21336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>
                    <a:lumMod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A022D8C-FCA2-4142-9202-71B032460CE6}" type="datetimeFigureOut">
              <a:rPr lang="en-GB" smtClean="0"/>
              <a:pPr>
                <a:defRPr/>
              </a:pPr>
              <a:t>01/02/2017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>
                    <a:lumMod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>
                    <a:lumMod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2C9840D-5FCC-4A11-8DB1-D095C0EC434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1032" name="Picture 13" descr="\\crp.unops.local\files\DivisionData\EO\Communications\Logos\UNOPS Logo\UNOPS logo_2009\UNOPS_logo_2009_C-70M-36Y-0K-0.gif">
            <a:hlinkClick r:id="rId23"/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188913"/>
            <a:ext cx="1593850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87" r:id="rId3"/>
    <p:sldLayoutId id="2147483795" r:id="rId4"/>
    <p:sldLayoutId id="2147483788" r:id="rId5"/>
    <p:sldLayoutId id="2147483789" r:id="rId6"/>
    <p:sldLayoutId id="2147483790" r:id="rId7"/>
    <p:sldLayoutId id="2147483792" r:id="rId8"/>
    <p:sldLayoutId id="2147483801" r:id="rId9"/>
    <p:sldLayoutId id="2147483802" r:id="rId10"/>
    <p:sldLayoutId id="2147483803" r:id="rId11"/>
    <p:sldLayoutId id="2147483804" r:id="rId12"/>
    <p:sldLayoutId id="2147483806" r:id="rId13"/>
    <p:sldLayoutId id="2147483808" r:id="rId14"/>
    <p:sldLayoutId id="2147483809" r:id="rId15"/>
    <p:sldLayoutId id="2147483810" r:id="rId16"/>
    <p:sldLayoutId id="2147483811" r:id="rId17"/>
    <p:sldLayoutId id="2147483812" r:id="rId18"/>
    <p:sldLayoutId id="2147483813" r:id="rId19"/>
    <p:sldLayoutId id="2147483814" r:id="rId2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GB" sz="2800" b="1" kern="1200" dirty="0">
          <a:solidFill>
            <a:srgbClr val="6F6F6F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6F6F6F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6F6F6F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6F6F6F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6F6F6F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17375E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17375E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17375E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17375E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6F6F6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6F6F6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6F6F6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6F6F6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rgbClr val="6F6F6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0" y="2119312"/>
            <a:ext cx="5021263" cy="1027974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Finance &amp; Work Plan Data Flow</a:t>
            </a:r>
            <a:endParaRPr lang="en-US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4800600" y="3886200"/>
            <a:ext cx="2743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b="1" dirty="0" smtClean="0">
                <a:solidFill>
                  <a:schemeClr val="tx1">
                    <a:lumMod val="75000"/>
                  </a:schemeClr>
                </a:solidFill>
              </a:rPr>
              <a:t>November - 2016</a:t>
            </a:r>
            <a:endParaRPr lang="en-US" b="1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" y="1140311"/>
            <a:ext cx="9143999" cy="5686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3400" y="3429000"/>
            <a:ext cx="6795448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 b="1">
                <a:solidFill>
                  <a:srgbClr val="FF0000"/>
                </a:solidFill>
              </a:defRPr>
            </a:lvl1pPr>
          </a:lstStyle>
          <a:p>
            <a:pPr marL="342900" indent="-342900" algn="l">
              <a:buFont typeface="Arial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Data cleaning (Date, Townships, </a:t>
            </a:r>
            <a:r>
              <a:rPr lang="en-US" sz="2000" dirty="0" err="1">
                <a:solidFill>
                  <a:schemeClr val="tx1"/>
                </a:solidFill>
              </a:rPr>
              <a:t>BGCode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etc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Aligning the data </a:t>
            </a:r>
            <a:r>
              <a:rPr lang="en-US" sz="2000" dirty="0" smtClean="0">
                <a:solidFill>
                  <a:schemeClr val="tx1"/>
                </a:solidFill>
              </a:rPr>
              <a:t>column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509588"/>
            <a:ext cx="8229600" cy="581025"/>
          </a:xfrm>
        </p:spPr>
        <p:txBody>
          <a:bodyPr/>
          <a:lstStyle/>
          <a:p>
            <a:pPr rtl="0" fontAlgn="base"/>
            <a:r>
              <a:rPr lang="en-US" sz="3200" kern="120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Work-plan in Excel prepared by National Programme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18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609600"/>
            <a:ext cx="8229600" cy="581025"/>
          </a:xfrm>
        </p:spPr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</a:rPr>
              <a:t>Work Plan </a:t>
            </a:r>
            <a:r>
              <a:rPr lang="en-US" sz="3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en-US" sz="3200" dirty="0" smtClean="0">
                <a:solidFill>
                  <a:schemeClr val="tx1"/>
                </a:solidFill>
              </a:rPr>
              <a:t>FFA</a:t>
            </a:r>
            <a:endParaRPr lang="en-US" sz="3200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8031" r="60541" b="4508"/>
          <a:stretch/>
        </p:blipFill>
        <p:spPr bwMode="auto">
          <a:xfrm>
            <a:off x="-1" y="1272823"/>
            <a:ext cx="9144001" cy="5661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7612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6" y="1295400"/>
            <a:ext cx="9141854" cy="5995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457201"/>
            <a:ext cx="8686800" cy="762000"/>
          </a:xfrm>
        </p:spPr>
        <p:txBody>
          <a:bodyPr/>
          <a:lstStyle/>
          <a:p>
            <a:pPr rtl="0" fontAlgn="base"/>
            <a:r>
              <a:rPr lang="en-US" sz="3200" kern="120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Activities in Region,</a:t>
            </a:r>
            <a:r>
              <a:rPr lang="en-US" sz="3200" kern="1200" baseline="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 Township &amp; Budget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7" name="Cloud Callout 6"/>
          <p:cNvSpPr/>
          <p:nvPr/>
        </p:nvSpPr>
        <p:spPr>
          <a:xfrm flipH="1">
            <a:off x="2819400" y="3505200"/>
            <a:ext cx="5486400" cy="2057400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b="1" dirty="0">
                <a:solidFill>
                  <a:schemeClr val="tx1"/>
                </a:solidFill>
              </a:rPr>
              <a:t>More useful for </a:t>
            </a:r>
            <a:r>
              <a:rPr lang="en-US" sz="1600" b="1" dirty="0" smtClean="0">
                <a:solidFill>
                  <a:schemeClr val="tx1"/>
                </a:solidFill>
              </a:rPr>
              <a:t>DOH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1"/>
                </a:solidFill>
              </a:rPr>
              <a:t>State/Regional Health Director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1"/>
                </a:solidFill>
              </a:rPr>
              <a:t>TMOs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766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6" y="1295400"/>
            <a:ext cx="9141854" cy="5995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457201"/>
            <a:ext cx="8686800" cy="762000"/>
          </a:xfrm>
        </p:spPr>
        <p:txBody>
          <a:bodyPr/>
          <a:lstStyle/>
          <a:p>
            <a:pPr rtl="0" fontAlgn="base"/>
            <a:r>
              <a:rPr lang="en-US" sz="3200" kern="120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Activities in Region,</a:t>
            </a:r>
            <a:r>
              <a:rPr lang="en-US" sz="3200" kern="1200" baseline="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 Township &amp; Budget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91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98" y="1295400"/>
            <a:ext cx="9058604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457200"/>
            <a:ext cx="8229600" cy="581025"/>
          </a:xfrm>
        </p:spPr>
        <p:txBody>
          <a:bodyPr/>
          <a:lstStyle/>
          <a:p>
            <a:pPr rtl="0" fontAlgn="base"/>
            <a:r>
              <a:rPr lang="en-US" kern="120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List of Activity for FFAs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02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1" t="21085" r="12275" b="12470"/>
          <a:stretch/>
        </p:blipFill>
        <p:spPr bwMode="auto">
          <a:xfrm>
            <a:off x="0" y="1710268"/>
            <a:ext cx="9143999" cy="4233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 bwMode="auto">
          <a:xfrm>
            <a:off x="0" y="609600"/>
            <a:ext cx="8229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GB" sz="2800" b="1" kern="1200" dirty="0">
                <a:solidFill>
                  <a:srgbClr val="6F6F6F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3200" dirty="0" smtClean="0">
                <a:solidFill>
                  <a:schemeClr val="tx1"/>
                </a:solidFill>
              </a:rPr>
              <a:t>Fund Requirement-by State &amp; Region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139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0" y="609600"/>
            <a:ext cx="8229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GB" sz="2800" b="1" kern="1200" dirty="0">
                <a:solidFill>
                  <a:srgbClr val="6F6F6F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3200" dirty="0" smtClean="0">
                <a:solidFill>
                  <a:schemeClr val="tx1"/>
                </a:solidFill>
              </a:rPr>
              <a:t>Fund Requirement-by FFA</a:t>
            </a:r>
            <a:endParaRPr lang="en-US" sz="3200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8" t="20909" r="6350" b="5913"/>
          <a:stretch/>
        </p:blipFill>
        <p:spPr bwMode="auto">
          <a:xfrm>
            <a:off x="3629" y="1600200"/>
            <a:ext cx="9149535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4486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533400"/>
            <a:ext cx="8229600" cy="5810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FFA Database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1524000"/>
            <a:ext cx="71120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210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533400"/>
            <a:ext cx="8229600" cy="5810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FFA Database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1219200"/>
            <a:ext cx="50292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7399" y="3428999"/>
            <a:ext cx="6858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Bent Arrow 5"/>
          <p:cNvSpPr/>
          <p:nvPr/>
        </p:nvSpPr>
        <p:spPr>
          <a:xfrm rot="5189182">
            <a:off x="5291893" y="2162880"/>
            <a:ext cx="1143000" cy="99060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3999" y="1464818"/>
            <a:ext cx="3483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 Send Data back to DM - monthly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5132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7709" y="533400"/>
            <a:ext cx="8229600" cy="5810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Activity Done Report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802" r="7577" b="2321"/>
          <a:stretch/>
        </p:blipFill>
        <p:spPr bwMode="auto">
          <a:xfrm>
            <a:off x="297873" y="1676400"/>
            <a:ext cx="8610600" cy="438877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347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228600" y="581578"/>
            <a:ext cx="4968552" cy="437043"/>
          </a:xfrm>
        </p:spPr>
        <p:txBody>
          <a:bodyPr/>
          <a:lstStyle/>
          <a:p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</a:rPr>
              <a:t>Main Components</a:t>
            </a:r>
            <a:endParaRPr lang="en-US" sz="2800" dirty="0">
              <a:solidFill>
                <a:schemeClr val="tx1">
                  <a:lumMod val="75000"/>
                </a:schemeClr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457200" y="1371600"/>
            <a:ext cx="2590800" cy="1429987"/>
            <a:chOff x="838200" y="1319645"/>
            <a:chExt cx="2590800" cy="1429987"/>
          </a:xfrm>
        </p:grpSpPr>
        <p:pic>
          <p:nvPicPr>
            <p:cNvPr id="1026" name="Picture 2" descr="C:\Users\myinth\Pictures\canstock17357289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200" y="1319645"/>
              <a:ext cx="1429987" cy="142998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 descr="C:\Users\myinth\Pictures\images (2).jp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7400" y="1371600"/>
              <a:ext cx="1371600" cy="127115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" name="Group 13"/>
          <p:cNvGrpSpPr/>
          <p:nvPr/>
        </p:nvGrpSpPr>
        <p:grpSpPr>
          <a:xfrm>
            <a:off x="457200" y="2915328"/>
            <a:ext cx="2875468" cy="1295400"/>
            <a:chOff x="457200" y="2895600"/>
            <a:chExt cx="2875468" cy="1295400"/>
          </a:xfrm>
        </p:grpSpPr>
        <p:pic>
          <p:nvPicPr>
            <p:cNvPr id="1028" name="Picture 4" descr="C:\Users\myinth\Pictures\Plan.jp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2895600"/>
              <a:ext cx="1295400" cy="12954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5" descr="C:\Users\myinth\Pictures\WP.jpg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752600" y="3206956"/>
              <a:ext cx="1580068" cy="4440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5" name="Group 14"/>
          <p:cNvGrpSpPr/>
          <p:nvPr/>
        </p:nvGrpSpPr>
        <p:grpSpPr>
          <a:xfrm>
            <a:off x="5753209" y="1439389"/>
            <a:ext cx="1981200" cy="1680387"/>
            <a:chOff x="5562600" y="1596213"/>
            <a:chExt cx="2054360" cy="1832786"/>
          </a:xfrm>
        </p:grpSpPr>
        <p:pic>
          <p:nvPicPr>
            <p:cNvPr id="1031" name="Picture 7"/>
            <p:cNvPicPr>
              <a:picLocks noChangeAspect="1" noChangeArrowheads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562600" y="1596213"/>
              <a:ext cx="1752600" cy="183278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7" name="Picture 13" descr="FFA Louisville for October Halloween 2014 Events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29400" y="1596213"/>
              <a:ext cx="987560" cy="67068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4" name="Picture 13" descr="FFA Louisville for October Halloween 2014 Events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47056" y="3118786"/>
            <a:ext cx="1469924" cy="11584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Group 15"/>
          <p:cNvGrpSpPr/>
          <p:nvPr/>
        </p:nvGrpSpPr>
        <p:grpSpPr>
          <a:xfrm>
            <a:off x="4670063" y="4568032"/>
            <a:ext cx="4223909" cy="1503020"/>
            <a:chOff x="4605689" y="4876800"/>
            <a:chExt cx="4223909" cy="1503020"/>
          </a:xfrm>
        </p:grpSpPr>
        <p:pic>
          <p:nvPicPr>
            <p:cNvPr id="1039" name="Picture 15" descr="https://encrypted-tbn2.gstatic.com/images?q=tbn:ANd9GcTfaOKg3S6KpZ4lFFA4PcdILf0gn0bFMGic1UjgbYAqLhkTt5rm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5689" y="4876800"/>
              <a:ext cx="2709511" cy="150302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1" name="Picture 17" descr="https://encrypted-tbn2.gstatic.com/images?q=tbn:ANd9GcSTj83uVdjPdDxsjTcvWjxljj5s26F67yJiyDeKcJmqcJVIUVvj"/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20211" y="5023361"/>
              <a:ext cx="1709387" cy="110895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AutoShape 2" descr="Image result for databas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" name="AutoShape 4" descr="Image result for databas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>
            <a:off x="591004" y="4398768"/>
            <a:ext cx="2638425" cy="2078232"/>
            <a:chOff x="591004" y="4398768"/>
            <a:chExt cx="2638425" cy="2078232"/>
          </a:xfrm>
        </p:grpSpPr>
        <p:pic>
          <p:nvPicPr>
            <p:cNvPr id="4" name="Picture 5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004" y="4398768"/>
              <a:ext cx="2638425" cy="1733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1324158" y="6107668"/>
              <a:ext cx="12105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Database</a:t>
              </a:r>
              <a:endParaRPr lang="en-GB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592848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7709" y="533400"/>
            <a:ext cx="8229600" cy="5810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Activity Done Report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52400" y="1450848"/>
            <a:ext cx="8991600" cy="548335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dirty="0" smtClean="0">
                <a:solidFill>
                  <a:srgbClr val="040404"/>
                </a:solidFill>
              </a:rPr>
              <a:t>Prepare reports by auto-generated access program</a:t>
            </a:r>
          </a:p>
          <a:p>
            <a:pPr marL="0" indent="0">
              <a:buFont typeface="Arial" charset="0"/>
              <a:buNone/>
            </a:pPr>
            <a:r>
              <a:rPr lang="en-US" dirty="0" smtClean="0">
                <a:solidFill>
                  <a:srgbClr val="040404"/>
                </a:solidFill>
              </a:rPr>
              <a:t>	*  1LC ~ Late Claim</a:t>
            </a:r>
          </a:p>
          <a:p>
            <a:pPr marL="0" indent="0">
              <a:buFont typeface="Arial" charset="0"/>
              <a:buNone/>
            </a:pPr>
            <a:r>
              <a:rPr lang="en-US" dirty="0" smtClean="0">
                <a:solidFill>
                  <a:srgbClr val="040404"/>
                </a:solidFill>
              </a:rPr>
              <a:t>	*  2WC ~ Wrong Claim (not submitted as per SOP)</a:t>
            </a:r>
          </a:p>
          <a:p>
            <a:pPr marL="0" indent="0">
              <a:buFont typeface="Arial" charset="0"/>
              <a:buNone/>
            </a:pPr>
            <a:r>
              <a:rPr lang="en-US" dirty="0" smtClean="0">
                <a:solidFill>
                  <a:srgbClr val="040404"/>
                </a:solidFill>
              </a:rPr>
              <a:t>	*  3NAWC</a:t>
            </a:r>
          </a:p>
          <a:p>
            <a:pPr marL="0" indent="0">
              <a:buFont typeface="Arial" charset="0"/>
              <a:buNone/>
            </a:pPr>
            <a:r>
              <a:rPr lang="en-US" dirty="0" smtClean="0">
                <a:solidFill>
                  <a:srgbClr val="040404"/>
                </a:solidFill>
              </a:rPr>
              <a:t>	*  4NAWC2</a:t>
            </a:r>
          </a:p>
          <a:p>
            <a:pPr marL="0" indent="0">
              <a:buFont typeface="Arial" charset="0"/>
              <a:buNone/>
            </a:pPr>
            <a:r>
              <a:rPr lang="en-US" dirty="0" smtClean="0">
                <a:solidFill>
                  <a:srgbClr val="040404"/>
                </a:solidFill>
              </a:rPr>
              <a:t>	*  5GC ~ appropriately presented claim per quarter</a:t>
            </a:r>
          </a:p>
          <a:p>
            <a:pPr marL="0" indent="0">
              <a:buFont typeface="Arial" charset="0"/>
              <a:buNone/>
            </a:pPr>
            <a:r>
              <a:rPr lang="en-US" dirty="0" smtClean="0">
                <a:solidFill>
                  <a:srgbClr val="040404"/>
                </a:solidFill>
              </a:rPr>
              <a:t>	*  6PM ~ Preventive Measures (per Program, per Quarter)</a:t>
            </a:r>
          </a:p>
          <a:p>
            <a:pPr marL="0" indent="0">
              <a:buFont typeface="Arial" charset="0"/>
              <a:buNone/>
            </a:pPr>
            <a:r>
              <a:rPr lang="en-US" dirty="0" smtClean="0">
                <a:solidFill>
                  <a:srgbClr val="040404"/>
                </a:solidFill>
              </a:rPr>
              <a:t>	*  Activity Summary Finance</a:t>
            </a:r>
          </a:p>
          <a:p>
            <a:pPr marL="0" indent="0">
              <a:buFont typeface="Arial" charset="0"/>
              <a:buNone/>
            </a:pPr>
            <a:r>
              <a:rPr lang="en-US" dirty="0" smtClean="0">
                <a:solidFill>
                  <a:srgbClr val="040404"/>
                </a:solidFill>
              </a:rPr>
              <a:t>	*  Activity Summary Program</a:t>
            </a:r>
          </a:p>
          <a:p>
            <a:pPr marL="0" indent="0">
              <a:buFont typeface="Arial" charset="0"/>
              <a:buNone/>
            </a:pPr>
            <a:r>
              <a:rPr lang="en-US" dirty="0" smtClean="0">
                <a:solidFill>
                  <a:srgbClr val="040404"/>
                </a:solidFill>
              </a:rPr>
              <a:t>	*  FFURML.xls</a:t>
            </a:r>
          </a:p>
          <a:p>
            <a:pPr marL="0" indent="0">
              <a:buFont typeface="Arial" charset="0"/>
              <a:buNone/>
            </a:pPr>
            <a:r>
              <a:rPr lang="en-US" dirty="0" smtClean="0">
                <a:solidFill>
                  <a:srgbClr val="040404"/>
                </a:solidFill>
              </a:rPr>
              <a:t>	*  DoneActivity.xls</a:t>
            </a:r>
            <a:endParaRPr lang="en-GB" dirty="0">
              <a:solidFill>
                <a:srgbClr val="04040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97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7709" y="533400"/>
            <a:ext cx="8229600" cy="5810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Reporting Timeline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3870763"/>
              </p:ext>
            </p:extLst>
          </p:nvPr>
        </p:nvGraphicFramePr>
        <p:xfrm>
          <a:off x="228600" y="1610360"/>
          <a:ext cx="8686800" cy="3571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38080"/>
                <a:gridCol w="444872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Report/Data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Timeline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dirty="0" smtClean="0">
                          <a:solidFill>
                            <a:srgbClr val="040404"/>
                          </a:solidFill>
                        </a:rPr>
                        <a:t>Work plan from Program Unit</a:t>
                      </a:r>
                      <a:endParaRPr lang="en-GB" dirty="0">
                        <a:solidFill>
                          <a:srgbClr val="04040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dirty="0" smtClean="0">
                          <a:solidFill>
                            <a:srgbClr val="040404"/>
                          </a:solidFill>
                        </a:rPr>
                        <a:t>1</a:t>
                      </a:r>
                      <a:r>
                        <a:rPr lang="en-US" baseline="30000" dirty="0" smtClean="0">
                          <a:solidFill>
                            <a:srgbClr val="040404"/>
                          </a:solidFill>
                        </a:rPr>
                        <a:t>st</a:t>
                      </a:r>
                      <a:r>
                        <a:rPr lang="en-US" dirty="0" smtClean="0">
                          <a:solidFill>
                            <a:srgbClr val="040404"/>
                          </a:solidFill>
                        </a:rPr>
                        <a:t>/2</a:t>
                      </a:r>
                      <a:r>
                        <a:rPr lang="en-US" baseline="30000" dirty="0" smtClean="0">
                          <a:solidFill>
                            <a:srgbClr val="040404"/>
                          </a:solidFill>
                        </a:rPr>
                        <a:t>nd</a:t>
                      </a:r>
                      <a:r>
                        <a:rPr lang="en-US" dirty="0" smtClean="0">
                          <a:solidFill>
                            <a:srgbClr val="040404"/>
                          </a:solidFill>
                        </a:rPr>
                        <a:t> week of every quarter</a:t>
                      </a:r>
                      <a:endParaRPr lang="en-GB" dirty="0">
                        <a:solidFill>
                          <a:srgbClr val="040404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dirty="0" smtClean="0">
                          <a:solidFill>
                            <a:srgbClr val="040404"/>
                          </a:solidFill>
                        </a:rPr>
                        <a:t>Combined work plan/fund requirement </a:t>
                      </a:r>
                      <a:endParaRPr lang="en-GB" dirty="0">
                        <a:solidFill>
                          <a:srgbClr val="04040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dirty="0" smtClean="0">
                          <a:solidFill>
                            <a:srgbClr val="040404"/>
                          </a:solidFill>
                        </a:rPr>
                        <a:t>2</a:t>
                      </a:r>
                      <a:r>
                        <a:rPr lang="en-US" baseline="30000" dirty="0" smtClean="0">
                          <a:solidFill>
                            <a:srgbClr val="040404"/>
                          </a:solidFill>
                        </a:rPr>
                        <a:t>nd</a:t>
                      </a:r>
                      <a:r>
                        <a:rPr lang="en-US" baseline="0" dirty="0" smtClean="0">
                          <a:solidFill>
                            <a:srgbClr val="040404"/>
                          </a:solidFill>
                        </a:rPr>
                        <a:t> week of every quarter  - to MCFU/FFA</a:t>
                      </a:r>
                      <a:endParaRPr lang="en-GB" dirty="0">
                        <a:solidFill>
                          <a:srgbClr val="040404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dirty="0" smtClean="0">
                          <a:solidFill>
                            <a:srgbClr val="040404"/>
                          </a:solidFill>
                        </a:rPr>
                        <a:t>Disbursement Data</a:t>
                      </a:r>
                      <a:r>
                        <a:rPr lang="en-US" baseline="0" dirty="0" smtClean="0">
                          <a:solidFill>
                            <a:srgbClr val="040404"/>
                          </a:solidFill>
                        </a:rPr>
                        <a:t>-FFURML from FFA</a:t>
                      </a:r>
                      <a:endParaRPr lang="en-GB" dirty="0">
                        <a:solidFill>
                          <a:srgbClr val="04040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dirty="0" smtClean="0">
                          <a:solidFill>
                            <a:srgbClr val="040404"/>
                          </a:solidFill>
                        </a:rPr>
                        <a:t>20</a:t>
                      </a:r>
                      <a:r>
                        <a:rPr lang="en-US" baseline="30000" dirty="0" smtClean="0">
                          <a:solidFill>
                            <a:srgbClr val="040404"/>
                          </a:solidFill>
                        </a:rPr>
                        <a:t>th</a:t>
                      </a:r>
                      <a:r>
                        <a:rPr lang="en-US" dirty="0" smtClean="0">
                          <a:solidFill>
                            <a:srgbClr val="040404"/>
                          </a:solidFill>
                        </a:rPr>
                        <a:t> of every month</a:t>
                      </a:r>
                      <a:endParaRPr lang="en-GB" dirty="0">
                        <a:solidFill>
                          <a:srgbClr val="040404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dirty="0" smtClean="0">
                          <a:solidFill>
                            <a:srgbClr val="040404"/>
                          </a:solidFill>
                        </a:rPr>
                        <a:t>Activity Done Report</a:t>
                      </a:r>
                      <a:endParaRPr lang="en-GB" dirty="0">
                        <a:solidFill>
                          <a:srgbClr val="04040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dirty="0" smtClean="0">
                          <a:solidFill>
                            <a:srgbClr val="040404"/>
                          </a:solidFill>
                        </a:rPr>
                        <a:t>25</a:t>
                      </a:r>
                      <a:r>
                        <a:rPr lang="en-US" baseline="30000" dirty="0" smtClean="0">
                          <a:solidFill>
                            <a:srgbClr val="040404"/>
                          </a:solidFill>
                        </a:rPr>
                        <a:t>th</a:t>
                      </a:r>
                      <a:r>
                        <a:rPr lang="en-US" baseline="0" dirty="0" smtClean="0">
                          <a:solidFill>
                            <a:srgbClr val="040404"/>
                          </a:solidFill>
                        </a:rPr>
                        <a:t> of every month</a:t>
                      </a:r>
                      <a:endParaRPr lang="en-GB" dirty="0">
                        <a:solidFill>
                          <a:srgbClr val="040404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dirty="0" smtClean="0">
                          <a:solidFill>
                            <a:srgbClr val="040404"/>
                          </a:solidFill>
                        </a:rPr>
                        <a:t>FFURML</a:t>
                      </a:r>
                      <a:endParaRPr lang="en-GB" dirty="0">
                        <a:solidFill>
                          <a:srgbClr val="04040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dirty="0" smtClean="0">
                          <a:solidFill>
                            <a:srgbClr val="040404"/>
                          </a:solidFill>
                        </a:rPr>
                        <a:t>25</a:t>
                      </a:r>
                      <a:r>
                        <a:rPr lang="en-US" baseline="30000" dirty="0" smtClean="0">
                          <a:solidFill>
                            <a:srgbClr val="040404"/>
                          </a:solidFill>
                        </a:rPr>
                        <a:t>th</a:t>
                      </a:r>
                      <a:r>
                        <a:rPr lang="en-US" baseline="0" dirty="0" smtClean="0">
                          <a:solidFill>
                            <a:srgbClr val="040404"/>
                          </a:solidFill>
                        </a:rPr>
                        <a:t> of every month</a:t>
                      </a:r>
                      <a:endParaRPr lang="en-GB" dirty="0">
                        <a:solidFill>
                          <a:srgbClr val="040404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807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304800"/>
            <a:ext cx="8229600" cy="5810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Overall Data Flow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636324" y="1598587"/>
            <a:ext cx="1142994" cy="558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Budget</a:t>
            </a:r>
            <a:endParaRPr lang="en-US" dirty="0"/>
          </a:p>
        </p:txBody>
      </p:sp>
      <p:sp>
        <p:nvSpPr>
          <p:cNvPr id="5" name="Up Arrow 4"/>
          <p:cNvSpPr/>
          <p:nvPr/>
        </p:nvSpPr>
        <p:spPr>
          <a:xfrm flipH="1" flipV="1">
            <a:off x="3136866" y="2143541"/>
            <a:ext cx="121919" cy="39912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636323" y="2566170"/>
            <a:ext cx="1142995" cy="558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WP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649186" y="5509491"/>
            <a:ext cx="1142999" cy="558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Reports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649185" y="4530142"/>
            <a:ext cx="1142997" cy="558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Combine Data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641567" y="3554031"/>
            <a:ext cx="1150618" cy="558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FFA</a:t>
            </a:r>
            <a:endParaRPr lang="en-US" dirty="0"/>
          </a:p>
        </p:txBody>
      </p:sp>
      <p:sp>
        <p:nvSpPr>
          <p:cNvPr id="17" name="Can 16"/>
          <p:cNvSpPr/>
          <p:nvPr/>
        </p:nvSpPr>
        <p:spPr>
          <a:xfrm>
            <a:off x="4953000" y="1447800"/>
            <a:ext cx="838200" cy="744517"/>
          </a:xfrm>
          <a:prstGeom prst="ca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DB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3779318" y="4747491"/>
            <a:ext cx="114300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3792183" y="1854418"/>
            <a:ext cx="114300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3792185" y="2845222"/>
            <a:ext cx="114300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3792185" y="3807343"/>
            <a:ext cx="114300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Up Arrow 26"/>
          <p:cNvSpPr/>
          <p:nvPr/>
        </p:nvSpPr>
        <p:spPr>
          <a:xfrm flipH="1" flipV="1">
            <a:off x="3159723" y="3147291"/>
            <a:ext cx="121919" cy="39912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Up Arrow 27"/>
          <p:cNvSpPr/>
          <p:nvPr/>
        </p:nvSpPr>
        <p:spPr>
          <a:xfrm flipH="1" flipV="1">
            <a:off x="3159722" y="4108548"/>
            <a:ext cx="121919" cy="39912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Up Arrow 28"/>
          <p:cNvSpPr/>
          <p:nvPr/>
        </p:nvSpPr>
        <p:spPr>
          <a:xfrm flipH="1" flipV="1">
            <a:off x="3168732" y="5088246"/>
            <a:ext cx="121919" cy="39912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an 29"/>
          <p:cNvSpPr/>
          <p:nvPr/>
        </p:nvSpPr>
        <p:spPr>
          <a:xfrm>
            <a:off x="4954979" y="2444383"/>
            <a:ext cx="838200" cy="744517"/>
          </a:xfrm>
          <a:prstGeom prst="ca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DB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1" name="Can 30"/>
          <p:cNvSpPr/>
          <p:nvPr/>
        </p:nvSpPr>
        <p:spPr>
          <a:xfrm>
            <a:off x="4954979" y="3370751"/>
            <a:ext cx="838200" cy="744517"/>
          </a:xfrm>
          <a:prstGeom prst="ca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DB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2" name="Can 31"/>
          <p:cNvSpPr/>
          <p:nvPr/>
        </p:nvSpPr>
        <p:spPr>
          <a:xfrm>
            <a:off x="4954979" y="4375232"/>
            <a:ext cx="838200" cy="744517"/>
          </a:xfrm>
          <a:prstGeom prst="ca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DB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58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81000" y="457200"/>
            <a:ext cx="5029200" cy="5334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GB" sz="2800" b="1" kern="1200" dirty="0">
                <a:solidFill>
                  <a:srgbClr val="6F6F6F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9pPr>
          </a:lstStyle>
          <a:p>
            <a:endParaRPr lang="en-US" sz="2400" dirty="0">
              <a:solidFill>
                <a:schemeClr val="tx1"/>
              </a:solidFill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219200"/>
            <a:ext cx="822960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r>
              <a:rPr lang="en-US" sz="4800" dirty="0" smtClean="0"/>
              <a:t>Thank you!</a:t>
            </a:r>
          </a:p>
          <a:p>
            <a:pPr algn="just"/>
            <a:endParaRPr lang="en-US" sz="4800" dirty="0" smtClean="0"/>
          </a:p>
        </p:txBody>
      </p:sp>
    </p:spTree>
    <p:extLst>
      <p:ext uri="{BB962C8B-B14F-4D97-AF65-F5344CB8AC3E}">
        <p14:creationId xmlns:p14="http://schemas.microsoft.com/office/powerpoint/2010/main" val="229568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1000944" y="1295400"/>
            <a:ext cx="4866456" cy="3400399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</a:rPr>
              <a:t>1.12.43 </a:t>
            </a:r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</a:rPr>
              <a:t> HIV</a:t>
            </a:r>
            <a:br>
              <a:rPr lang="en-US" sz="2800" dirty="0" smtClean="0">
                <a:solidFill>
                  <a:schemeClr val="tx1">
                    <a:lumMod val="75000"/>
                  </a:schemeClr>
                </a:solidFill>
              </a:rPr>
            </a:br>
            <a:endParaRPr lang="en-US" sz="2800" dirty="0" smtClean="0">
              <a:solidFill>
                <a:schemeClr val="tx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</a:rPr>
              <a:t>2.02.32 </a:t>
            </a:r>
            <a:r>
              <a:rPr lang="en-US" sz="2800" dirty="0">
                <a:solidFill>
                  <a:schemeClr val="tx1">
                    <a:lumMod val="7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</a:rPr>
              <a:t> Malaria</a:t>
            </a:r>
            <a:br>
              <a:rPr lang="en-US" sz="2800" dirty="0" smtClean="0">
                <a:solidFill>
                  <a:schemeClr val="tx1">
                    <a:lumMod val="75000"/>
                  </a:schemeClr>
                </a:solidFill>
              </a:rPr>
            </a:br>
            <a:endParaRPr lang="en-US" sz="2800" dirty="0" smtClean="0">
              <a:solidFill>
                <a:schemeClr val="tx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</a:rPr>
              <a:t>3.09.021 </a:t>
            </a:r>
            <a:r>
              <a:rPr lang="en-US" sz="2800" dirty="0">
                <a:solidFill>
                  <a:schemeClr val="tx1">
                    <a:lumMod val="7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</a:rPr>
              <a:t> TB</a:t>
            </a:r>
            <a:br>
              <a:rPr lang="en-US" sz="2800" dirty="0" smtClean="0">
                <a:solidFill>
                  <a:schemeClr val="tx1">
                    <a:lumMod val="75000"/>
                  </a:schemeClr>
                </a:solidFill>
              </a:rPr>
            </a:br>
            <a:endParaRPr lang="en-US" sz="2800" dirty="0" smtClean="0">
              <a:solidFill>
                <a:schemeClr val="tx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</a:rPr>
              <a:t>4.1.13.5.02 </a:t>
            </a:r>
            <a:r>
              <a:rPr lang="en-US" sz="2800" dirty="0">
                <a:solidFill>
                  <a:schemeClr val="tx1">
                    <a:lumMod val="7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</a:rPr>
              <a:t> RAI</a:t>
            </a:r>
            <a:br>
              <a:rPr lang="en-US" sz="2800" dirty="0" smtClean="0">
                <a:solidFill>
                  <a:schemeClr val="tx1">
                    <a:lumMod val="75000"/>
                  </a:schemeClr>
                </a:solidFill>
              </a:rPr>
            </a:br>
            <a:endParaRPr lang="en-US" sz="2800" dirty="0" smtClean="0">
              <a:solidFill>
                <a:schemeClr val="tx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</a:rPr>
              <a:t>5.8 </a:t>
            </a:r>
            <a:r>
              <a:rPr lang="en-US" sz="2800" dirty="0">
                <a:solidFill>
                  <a:schemeClr val="tx1">
                    <a:lumMod val="7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</a:rPr>
              <a:t> ACF-3MDG</a:t>
            </a:r>
            <a:br>
              <a:rPr lang="en-US" sz="2800" dirty="0" smtClean="0">
                <a:solidFill>
                  <a:schemeClr val="tx1">
                    <a:lumMod val="75000"/>
                  </a:schemeClr>
                </a:solidFill>
              </a:rPr>
            </a:br>
            <a:endParaRPr lang="en-US" sz="2800" dirty="0" smtClean="0">
              <a:solidFill>
                <a:schemeClr val="tx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</a:rPr>
              <a:t>5.9 </a:t>
            </a:r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</a:rPr>
              <a:t> MDRTB-3MDG</a:t>
            </a:r>
            <a:endParaRPr lang="en-US" sz="28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229600" cy="580926"/>
          </a:xfrm>
        </p:spPr>
        <p:txBody>
          <a:bodyPr/>
          <a:lstStyle/>
          <a:p>
            <a:r>
              <a:rPr lang="en-US" dirty="0" smtClean="0">
                <a:solidFill>
                  <a:srgbClr val="040404"/>
                </a:solidFill>
              </a:rPr>
              <a:t>Budget Code</a:t>
            </a:r>
            <a:r>
              <a:rPr lang="en-GB" dirty="0">
                <a:solidFill>
                  <a:srgbClr val="040404"/>
                </a:solidFill>
              </a:rPr>
              <a:t> </a:t>
            </a:r>
            <a:r>
              <a:rPr lang="en-GB" dirty="0" smtClean="0">
                <a:solidFill>
                  <a:srgbClr val="040404"/>
                </a:solidFill>
              </a:rPr>
              <a:t>Samples</a:t>
            </a:r>
            <a:endParaRPr lang="en-US" dirty="0">
              <a:solidFill>
                <a:srgbClr val="04040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879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457200" y="1295400"/>
            <a:ext cx="6619056" cy="1876399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</a:schemeClr>
                </a:solidFill>
              </a:rPr>
              <a:t>1.04.01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</a:schemeClr>
                </a:solidFill>
              </a:rPr>
              <a:t>1  - Disease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</a:schemeClr>
                </a:solidFill>
              </a:rPr>
              <a:t>04 – Cost Grouping (Health Products – Pharmaceutical Product)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</a:schemeClr>
                </a:solidFill>
              </a:rPr>
              <a:t>01  - Budget Line No.</a:t>
            </a:r>
            <a:r>
              <a:rPr lang="en-US" sz="1800" dirty="0">
                <a:solidFill>
                  <a:schemeClr val="tx1">
                    <a:lumMod val="75000"/>
                  </a:schemeClr>
                </a:solidFill>
              </a:rPr>
              <a:t/>
            </a:r>
            <a:br>
              <a:rPr lang="en-US" sz="1800" dirty="0">
                <a:solidFill>
                  <a:schemeClr val="tx1">
                    <a:lumMod val="75000"/>
                  </a:schemeClr>
                </a:solidFill>
              </a:rPr>
            </a:br>
            <a:r>
              <a:rPr lang="en-US" sz="1800" dirty="0">
                <a:solidFill>
                  <a:schemeClr val="tx1">
                    <a:lumMod val="75000"/>
                  </a:schemeClr>
                </a:solidFill>
              </a:rPr>
              <a:t/>
            </a:r>
            <a:br>
              <a:rPr lang="en-US" sz="1800" dirty="0">
                <a:solidFill>
                  <a:schemeClr val="tx1">
                    <a:lumMod val="75000"/>
                  </a:schemeClr>
                </a:solidFill>
              </a:rPr>
            </a:br>
            <a:endParaRPr lang="en-US" sz="1800" dirty="0">
              <a:solidFill>
                <a:schemeClr val="tx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</a:schemeClr>
                </a:solidFill>
              </a:rPr>
              <a:t>4.1.11.5.01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</a:schemeClr>
                </a:solidFill>
              </a:rPr>
              <a:t>4 – RAI Mal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</a:schemeClr>
                </a:solidFill>
              </a:rPr>
              <a:t>1 – Module (Vendor Control)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</a:schemeClr>
                </a:solidFill>
              </a:rPr>
              <a:t>11 – Intervention (LLINs – Mass Campaign)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</a:schemeClr>
                </a:solidFill>
              </a:rPr>
              <a:t>5 – Cost Grouping (Health Products – Non-Pharmaceutical 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</a:schemeClr>
                </a:solidFill>
              </a:rPr>
              <a:t>01 – Activity Description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533400"/>
            <a:ext cx="8229600" cy="580926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Budget Code Samples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297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28600" y="457200"/>
            <a:ext cx="8229600" cy="581025"/>
          </a:xfrm>
        </p:spPr>
        <p:txBody>
          <a:bodyPr/>
          <a:lstStyle/>
          <a:p>
            <a:pPr rtl="0" fontAlgn="base"/>
            <a:r>
              <a:rPr lang="en-US" kern="1200" dirty="0" smtClean="0">
                <a:solidFill>
                  <a:schemeClr val="tx1">
                    <a:lumMod val="75000"/>
                  </a:schemeClr>
                </a:solidFill>
                <a:effectLst/>
                <a:latin typeface="Arial"/>
                <a:ea typeface="+mn-ea"/>
                <a:cs typeface="Arial"/>
              </a:rPr>
              <a:t>Work-plan Preparation</a:t>
            </a:r>
            <a:endParaRPr lang="en-US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90" y="1600200"/>
            <a:ext cx="8229600" cy="4525963"/>
          </a:xfrm>
        </p:spPr>
        <p:txBody>
          <a:bodyPr/>
          <a:lstStyle/>
          <a:p>
            <a:pPr rtl="0" fontAlgn="base"/>
            <a:r>
              <a:rPr lang="en-US" sz="2000" kern="1200" dirty="0" smtClean="0">
                <a:solidFill>
                  <a:schemeClr val="tx1">
                    <a:lumMod val="75000"/>
                  </a:schemeClr>
                </a:solidFill>
                <a:effectLst/>
              </a:rPr>
              <a:t>Township level costed quarterly action/work-plan is prepared by TMO.</a:t>
            </a:r>
          </a:p>
          <a:p>
            <a:pPr rtl="0" fontAlgn="base"/>
            <a:endParaRPr lang="en-US" sz="2000" dirty="0" smtClean="0">
              <a:solidFill>
                <a:schemeClr val="tx1">
                  <a:lumMod val="75000"/>
                </a:schemeClr>
              </a:solidFill>
              <a:effectLst/>
            </a:endParaRPr>
          </a:p>
          <a:p>
            <a:pPr rtl="0" fontAlgn="base"/>
            <a:r>
              <a:rPr lang="en-US" sz="2000" kern="1200" dirty="0" smtClean="0">
                <a:solidFill>
                  <a:schemeClr val="tx1">
                    <a:lumMod val="75000"/>
                  </a:schemeClr>
                </a:solidFill>
                <a:effectLst/>
              </a:rPr>
              <a:t>RO and TL negotiate with each TMOs and then consolidate these into State and Regional quarterly work-plan under the supervision and approval of S/RHD. </a:t>
            </a:r>
          </a:p>
          <a:p>
            <a:pPr rtl="0" fontAlgn="base"/>
            <a:endParaRPr lang="en-US" sz="2000" dirty="0" smtClean="0">
              <a:solidFill>
                <a:schemeClr val="tx1">
                  <a:lumMod val="75000"/>
                </a:schemeClr>
              </a:solidFill>
              <a:effectLst/>
            </a:endParaRPr>
          </a:p>
          <a:p>
            <a:pPr rtl="0" fontAlgn="base"/>
            <a:r>
              <a:rPr lang="en-US" sz="2000" dirty="0">
                <a:solidFill>
                  <a:schemeClr val="tx1">
                    <a:lumMod val="75000"/>
                  </a:schemeClr>
                </a:solidFill>
              </a:rPr>
              <a:t>S/RHD negotiate among </a:t>
            </a: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</a:rPr>
              <a:t>4 </a:t>
            </a:r>
            <a:r>
              <a:rPr lang="en-US" sz="2000" dirty="0" err="1">
                <a:solidFill>
                  <a:schemeClr val="tx1">
                    <a:lumMod val="75000"/>
                  </a:schemeClr>
                </a:solidFill>
              </a:rPr>
              <a:t>programmes’</a:t>
            </a:r>
            <a:r>
              <a:rPr lang="en-US" sz="2000" dirty="0">
                <a:solidFill>
                  <a:schemeClr val="tx1">
                    <a:lumMod val="75000"/>
                  </a:schemeClr>
                </a:solidFill>
              </a:rPr>
              <a:t> work-plan activities to harmonize with budget and to avoid the activities overlapping on S/R level.</a:t>
            </a:r>
          </a:p>
          <a:p>
            <a:pPr rtl="0" fontAlgn="base"/>
            <a:endParaRPr lang="en-US" sz="2000" dirty="0" smtClean="0">
              <a:solidFill>
                <a:schemeClr val="tx1">
                  <a:lumMod val="75000"/>
                </a:schemeClr>
              </a:solidFill>
              <a:effectLst/>
            </a:endParaRPr>
          </a:p>
          <a:p>
            <a:pPr rtl="0" fontAlgn="base"/>
            <a:r>
              <a:rPr lang="en-US" sz="2000" kern="1200" dirty="0" smtClean="0">
                <a:solidFill>
                  <a:schemeClr val="tx1">
                    <a:lumMod val="75000"/>
                  </a:schemeClr>
                </a:solidFill>
                <a:effectLst/>
              </a:rPr>
              <a:t>Programme Manager negotiate with each RO and TL collectively in a 2 days workshop in NPT to finalize the costed consolidated quarterly National work-plan</a:t>
            </a:r>
            <a:endParaRPr lang="en-US" sz="2000" dirty="0" smtClean="0">
              <a:solidFill>
                <a:schemeClr val="tx1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03868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3855" y="533400"/>
            <a:ext cx="8229600" cy="581025"/>
          </a:xfrm>
        </p:spPr>
        <p:txBody>
          <a:bodyPr/>
          <a:lstStyle/>
          <a:p>
            <a:pPr rtl="0" fontAlgn="base"/>
            <a:r>
              <a:rPr lang="en-US" kern="120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Work-plan Preparation (Cont.)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 lvl="0"/>
            <a:r>
              <a:rPr lang="en-US" sz="2000" dirty="0">
                <a:solidFill>
                  <a:schemeClr val="tx1">
                    <a:lumMod val="75000"/>
                  </a:schemeClr>
                </a:solidFill>
              </a:rPr>
              <a:t>UNOPS reviews the National level </a:t>
            </a: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</a:rPr>
              <a:t>work-plan </a:t>
            </a:r>
            <a:r>
              <a:rPr lang="en-US" sz="2000" dirty="0">
                <a:solidFill>
                  <a:schemeClr val="tx1">
                    <a:lumMod val="75000"/>
                  </a:schemeClr>
                </a:solidFill>
              </a:rPr>
              <a:t>to see if there are overlaps, provides feedback, discusses the challenges of MCF and negotiate with Programme Managers to approve the final quarterly work-plan.</a:t>
            </a:r>
          </a:p>
          <a:p>
            <a:pPr marL="0" indent="0" rtl="0" fontAlgn="base">
              <a:buNone/>
            </a:pPr>
            <a:endParaRPr lang="en-US" sz="2000" dirty="0" smtClean="0">
              <a:solidFill>
                <a:schemeClr val="tx1">
                  <a:lumMod val="75000"/>
                </a:schemeClr>
              </a:solidFill>
              <a:effectLst/>
            </a:endParaRPr>
          </a:p>
          <a:p>
            <a:pPr rtl="0" fontAlgn="base"/>
            <a:r>
              <a:rPr lang="en-US" sz="2000" kern="1200" dirty="0" smtClean="0">
                <a:solidFill>
                  <a:schemeClr val="tx1">
                    <a:lumMod val="75000"/>
                  </a:schemeClr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4 Work-plans are merged by UNOPS.</a:t>
            </a:r>
          </a:p>
          <a:p>
            <a:pPr rtl="0" fontAlgn="base"/>
            <a:endParaRPr lang="en-US" sz="2000" dirty="0" smtClean="0">
              <a:solidFill>
                <a:schemeClr val="tx1">
                  <a:lumMod val="75000"/>
                </a:schemeClr>
              </a:solidFill>
              <a:effectLst/>
            </a:endParaRPr>
          </a:p>
          <a:p>
            <a:pPr rtl="0" fontAlgn="base"/>
            <a:r>
              <a:rPr lang="en-US" sz="2000" kern="1200" dirty="0" smtClean="0">
                <a:solidFill>
                  <a:schemeClr val="tx1">
                    <a:lumMod val="75000"/>
                  </a:schemeClr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The “merged” work-plan report is prepared using Microsoft Access.</a:t>
            </a:r>
          </a:p>
          <a:p>
            <a:pPr rtl="0" fontAlgn="base"/>
            <a:endParaRPr lang="en-US" sz="2000" dirty="0" smtClean="0">
              <a:solidFill>
                <a:schemeClr val="tx1">
                  <a:lumMod val="75000"/>
                </a:schemeClr>
              </a:solidFill>
              <a:effectLst/>
            </a:endParaRPr>
          </a:p>
          <a:p>
            <a:pPr rtl="0" fontAlgn="base"/>
            <a:r>
              <a:rPr lang="en-US" sz="2000" kern="1200" dirty="0" smtClean="0">
                <a:solidFill>
                  <a:schemeClr val="tx1">
                    <a:lumMod val="75000"/>
                  </a:schemeClr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The consolidated activity plans are in the form of “PDF” and “Excel”.</a:t>
            </a:r>
          </a:p>
          <a:p>
            <a:pPr rtl="0" fontAlgn="base"/>
            <a:endParaRPr lang="en-US" sz="2000" dirty="0" smtClean="0">
              <a:solidFill>
                <a:schemeClr val="tx1">
                  <a:lumMod val="75000"/>
                </a:schemeClr>
              </a:solidFill>
              <a:effectLst/>
            </a:endParaRPr>
          </a:p>
          <a:p>
            <a:pPr rtl="0" fontAlgn="base"/>
            <a:r>
              <a:rPr lang="en-US" sz="2000" kern="1200" dirty="0" smtClean="0">
                <a:solidFill>
                  <a:schemeClr val="tx1">
                    <a:lumMod val="75000"/>
                  </a:schemeClr>
                </a:solidFill>
                <a:effectLst/>
              </a:rPr>
              <a:t>These consolidated activity plans are then shared to National Programme</a:t>
            </a:r>
            <a:endParaRPr lang="en-US" sz="2000" dirty="0" smtClean="0">
              <a:solidFill>
                <a:schemeClr val="tx1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70826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381002" y="1880296"/>
            <a:ext cx="1257299" cy="872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467601" y="1401344"/>
            <a:ext cx="1296546" cy="523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467600" y="2517101"/>
            <a:ext cx="1532531" cy="5308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81002" y="1930765"/>
            <a:ext cx="1181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latin typeface="+mn-lt"/>
              </a:rPr>
              <a:t>QWP consolidate at Central</a:t>
            </a:r>
            <a:endParaRPr lang="en-US" sz="1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454900" y="1401344"/>
            <a:ext cx="12868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+mn-lt"/>
              </a:rPr>
              <a:t>Direct disbursement</a:t>
            </a:r>
            <a:endParaRPr lang="en-US" sz="1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476131" y="2628661"/>
            <a:ext cx="152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+mn-lt"/>
              </a:rPr>
              <a:t>Reimbursement</a:t>
            </a:r>
            <a:endParaRPr lang="en-US" sz="1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2" name="Right Arrow 21"/>
          <p:cNvSpPr/>
          <p:nvPr/>
        </p:nvSpPr>
        <p:spPr>
          <a:xfrm flipV="1">
            <a:off x="1676400" y="2318261"/>
            <a:ext cx="83820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646397" y="1998283"/>
            <a:ext cx="99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smtClean="0">
                <a:latin typeface="+mn-lt"/>
              </a:rPr>
              <a:t>One month before next quarter</a:t>
            </a:r>
            <a:endParaRPr lang="en-US" sz="1200" dirty="0">
              <a:latin typeface="+mn-lt"/>
            </a:endParaRPr>
          </a:p>
        </p:txBody>
      </p:sp>
      <p:sp>
        <p:nvSpPr>
          <p:cNvPr id="35" name="Up Arrow 34"/>
          <p:cNvSpPr/>
          <p:nvPr/>
        </p:nvSpPr>
        <p:spPr>
          <a:xfrm>
            <a:off x="906781" y="2869526"/>
            <a:ext cx="45719" cy="48327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ight Arrow 37"/>
          <p:cNvSpPr/>
          <p:nvPr/>
        </p:nvSpPr>
        <p:spPr>
          <a:xfrm>
            <a:off x="4364354" y="2291143"/>
            <a:ext cx="588646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Up Arrow 38"/>
          <p:cNvSpPr/>
          <p:nvPr/>
        </p:nvSpPr>
        <p:spPr>
          <a:xfrm>
            <a:off x="5638800" y="2880846"/>
            <a:ext cx="55244" cy="54815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5229701" y="5913566"/>
            <a:ext cx="16716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n-lt"/>
              </a:rPr>
              <a:t>Central, UNOPS &amp;</a:t>
            </a:r>
          </a:p>
          <a:p>
            <a:r>
              <a:rPr lang="en-US" sz="1400" dirty="0" smtClean="0">
                <a:latin typeface="+mn-lt"/>
              </a:rPr>
              <a:t>WHO assistance</a:t>
            </a:r>
            <a:endParaRPr lang="en-US" sz="1400" dirty="0">
              <a:latin typeface="+mn-lt"/>
            </a:endParaRPr>
          </a:p>
        </p:txBody>
      </p:sp>
      <p:cxnSp>
        <p:nvCxnSpPr>
          <p:cNvPr id="46" name="Curved Connector 45"/>
          <p:cNvCxnSpPr/>
          <p:nvPr/>
        </p:nvCxnSpPr>
        <p:spPr>
          <a:xfrm rot="16200000" flipV="1">
            <a:off x="5323894" y="5225764"/>
            <a:ext cx="1111777" cy="371476"/>
          </a:xfrm>
          <a:prstGeom prst="curved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2590800" y="1902716"/>
            <a:ext cx="1651001" cy="9541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2590800" y="1886929"/>
            <a:ext cx="16510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QWP review, approval and arrangement for </a:t>
            </a:r>
            <a:r>
              <a:rPr lang="en-US" sz="1400" dirty="0" smtClean="0">
                <a:solidFill>
                  <a:schemeClr val="bg1"/>
                </a:solidFill>
              </a:rPr>
              <a:t>MCF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4993756" y="1859808"/>
            <a:ext cx="1257299" cy="9541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4993756" y="1859808"/>
            <a:ext cx="12572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QWP Implementation at different level</a:t>
            </a:r>
          </a:p>
        </p:txBody>
      </p:sp>
      <p:sp>
        <p:nvSpPr>
          <p:cNvPr id="51" name="Rectangle 50"/>
          <p:cNvSpPr/>
          <p:nvPr/>
        </p:nvSpPr>
        <p:spPr>
          <a:xfrm>
            <a:off x="4959439" y="3564759"/>
            <a:ext cx="1428750" cy="11596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4944655" y="3554849"/>
            <a:ext cx="144353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If needed, </a:t>
            </a:r>
          </a:p>
          <a:p>
            <a:r>
              <a:rPr lang="en-US" sz="1400" dirty="0">
                <a:solidFill>
                  <a:schemeClr val="bg1"/>
                </a:solidFill>
              </a:rPr>
              <a:t>QWP revision, can be done at state/regional level</a:t>
            </a:r>
          </a:p>
        </p:txBody>
      </p:sp>
      <p:sp>
        <p:nvSpPr>
          <p:cNvPr id="58" name="Right Arrow 57"/>
          <p:cNvSpPr/>
          <p:nvPr/>
        </p:nvSpPr>
        <p:spPr>
          <a:xfrm rot="19630700">
            <a:off x="6181897" y="1949361"/>
            <a:ext cx="1273617" cy="1199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ight Arrow 58"/>
          <p:cNvSpPr/>
          <p:nvPr/>
        </p:nvSpPr>
        <p:spPr>
          <a:xfrm rot="1259667">
            <a:off x="6226886" y="2518530"/>
            <a:ext cx="1226601" cy="14747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342901" y="5147608"/>
            <a:ext cx="1257299" cy="872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381002" y="5191444"/>
            <a:ext cx="1181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latin typeface="+mn-lt"/>
              </a:rPr>
              <a:t>QWP prepared by TMO</a:t>
            </a:r>
            <a:endParaRPr lang="en-US" sz="1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42901" y="3589941"/>
            <a:ext cx="1257299" cy="872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381002" y="3633777"/>
            <a:ext cx="1181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latin typeface="+mn-lt"/>
              </a:rPr>
              <a:t>RO/TL consolidate the QWP</a:t>
            </a:r>
            <a:endParaRPr lang="en-US" sz="1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4" name="Up Arrow 33"/>
          <p:cNvSpPr/>
          <p:nvPr/>
        </p:nvSpPr>
        <p:spPr>
          <a:xfrm>
            <a:off x="925831" y="4534113"/>
            <a:ext cx="45719" cy="48327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Curved Connector 42"/>
          <p:cNvCxnSpPr/>
          <p:nvPr/>
        </p:nvCxnSpPr>
        <p:spPr>
          <a:xfrm rot="16200000" flipV="1">
            <a:off x="2889421" y="3484710"/>
            <a:ext cx="1242989" cy="369570"/>
          </a:xfrm>
          <a:prstGeom prst="curved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675096" y="4332393"/>
            <a:ext cx="16716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n-lt"/>
              </a:rPr>
              <a:t>Central, UNOPS &amp;</a:t>
            </a:r>
          </a:p>
          <a:p>
            <a:r>
              <a:rPr lang="en-US" sz="1400" dirty="0" smtClean="0">
                <a:latin typeface="+mn-lt"/>
              </a:rPr>
              <a:t>WHO assistance</a:t>
            </a:r>
            <a:endParaRPr lang="en-US" sz="1400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7001" y="533400"/>
            <a:ext cx="8229600" cy="581025"/>
          </a:xfrm>
        </p:spPr>
        <p:txBody>
          <a:bodyPr/>
          <a:lstStyle/>
          <a:p>
            <a:pPr rtl="0" fontAlgn="base"/>
            <a:r>
              <a:rPr lang="en-US" kern="1200" dirty="0" smtClean="0">
                <a:solidFill>
                  <a:schemeClr val="tx1">
                    <a:lumMod val="75000"/>
                  </a:schemeClr>
                </a:solidFill>
                <a:effectLst/>
                <a:latin typeface="Arial"/>
                <a:ea typeface="+mn-ea"/>
                <a:cs typeface="+mn-cs"/>
              </a:rPr>
              <a:t>Role of stakeholders in MCF</a:t>
            </a:r>
            <a:endParaRPr lang="en-US" dirty="0" smtClean="0">
              <a:solidFill>
                <a:schemeClr val="tx1">
                  <a:lumMod val="75000"/>
                </a:schemeClr>
              </a:solidFill>
              <a:effectLst/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17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29200"/>
          </a:xfrm>
        </p:spPr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Reference documents 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</a:rPr>
              <a:t>Approved Budget (Annex B)</a:t>
            </a:r>
            <a:endParaRPr lang="en-US" sz="2000" dirty="0">
              <a:solidFill>
                <a:schemeClr val="tx1"/>
              </a:solidFill>
            </a:endParaRPr>
          </a:p>
          <a:p>
            <a:pPr lvl="1"/>
            <a:r>
              <a:rPr lang="en-US" sz="2000" dirty="0" smtClean="0">
                <a:solidFill>
                  <a:schemeClr val="tx1"/>
                </a:solidFill>
              </a:rPr>
              <a:t>Approved Training </a:t>
            </a:r>
            <a:r>
              <a:rPr lang="en-US" sz="2000" dirty="0">
                <a:solidFill>
                  <a:schemeClr val="tx1"/>
                </a:solidFill>
              </a:rPr>
              <a:t>Plan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</a:rPr>
              <a:t>Narrative (Annex A) </a:t>
            </a:r>
            <a:endParaRPr lang="en-US" sz="2000" dirty="0">
              <a:solidFill>
                <a:schemeClr val="tx1"/>
              </a:solidFill>
            </a:endParaRPr>
          </a:p>
          <a:p>
            <a:pPr lvl="1"/>
            <a:r>
              <a:rPr lang="en-US" sz="2000" dirty="0" smtClean="0">
                <a:solidFill>
                  <a:schemeClr val="tx1"/>
                </a:solidFill>
              </a:rPr>
              <a:t>Approved Annual Work plan (Annex D)</a:t>
            </a:r>
            <a:endParaRPr lang="en-US" sz="20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Things to consider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Ceiling budget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Assumption (breakdown for each activity)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Number </a:t>
            </a:r>
            <a:r>
              <a:rPr lang="en-US" sz="2000" dirty="0" smtClean="0">
                <a:solidFill>
                  <a:schemeClr val="tx1"/>
                </a:solidFill>
              </a:rPr>
              <a:t>of participants</a:t>
            </a:r>
            <a:endParaRPr lang="en-US" sz="2000" dirty="0">
              <a:solidFill>
                <a:schemeClr val="tx1"/>
              </a:solidFill>
            </a:endParaRP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Ratio of Resource person and participant number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</a:rPr>
              <a:t>Per diem </a:t>
            </a:r>
            <a:r>
              <a:rPr lang="en-US" sz="2000" dirty="0">
                <a:solidFill>
                  <a:schemeClr val="tx1"/>
                </a:solidFill>
              </a:rPr>
              <a:t>rate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</a:rPr>
              <a:t>As </a:t>
            </a:r>
            <a:r>
              <a:rPr lang="en-US" sz="2000" dirty="0">
                <a:solidFill>
                  <a:schemeClr val="tx1"/>
                </a:solidFill>
              </a:rPr>
              <a:t>per </a:t>
            </a:r>
            <a:r>
              <a:rPr lang="en-US" sz="2000" dirty="0" smtClean="0">
                <a:solidFill>
                  <a:schemeClr val="tx1"/>
                </a:solidFill>
              </a:rPr>
              <a:t>quarterly budget/training plan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</a:rPr>
              <a:t>Decision regarding mode of payment modalities</a:t>
            </a:r>
            <a:endParaRPr lang="en-US" sz="2000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304800" y="609600"/>
            <a:ext cx="8229600" cy="581025"/>
          </a:xfrm>
        </p:spPr>
        <p:txBody>
          <a:bodyPr/>
          <a:lstStyle/>
          <a:p>
            <a:pPr rtl="0" fontAlgn="base"/>
            <a:r>
              <a:rPr lang="en-US" kern="120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QWP</a:t>
            </a:r>
            <a:r>
              <a:rPr lang="en-US" sz="3200" kern="120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 Preparation – things to consider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5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953000"/>
          </a:xfrm>
        </p:spPr>
        <p:txBody>
          <a:bodyPr/>
          <a:lstStyle/>
          <a:p>
            <a:r>
              <a:rPr lang="en-US" sz="2400" dirty="0">
                <a:solidFill>
                  <a:schemeClr val="tx1"/>
                </a:solidFill>
              </a:rPr>
              <a:t>Responsible </a:t>
            </a:r>
            <a:r>
              <a:rPr lang="en-US" sz="2400" dirty="0" err="1">
                <a:solidFill>
                  <a:schemeClr val="tx1"/>
                </a:solidFill>
              </a:rPr>
              <a:t>DoA</a:t>
            </a:r>
            <a:r>
              <a:rPr lang="en-US" sz="2400" dirty="0">
                <a:solidFill>
                  <a:schemeClr val="tx1"/>
                </a:solidFill>
              </a:rPr>
              <a:t> holder/organizer to have QWP </a:t>
            </a:r>
            <a:r>
              <a:rPr lang="en-US" sz="2400" dirty="0" smtClean="0">
                <a:solidFill>
                  <a:schemeClr val="tx1"/>
                </a:solidFill>
              </a:rPr>
              <a:t>beforehand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Coordination with related MoH and other partners prior to preparation of QWP 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Any changes necessary for quarterly work-plan implementation can be done at the State/Regional </a:t>
            </a:r>
            <a:r>
              <a:rPr lang="en-US" dirty="0" smtClean="0">
                <a:solidFill>
                  <a:schemeClr val="tx1"/>
                </a:solidFill>
              </a:rPr>
              <a:t>level within the </a:t>
            </a:r>
            <a:r>
              <a:rPr lang="en-US" dirty="0" err="1" smtClean="0">
                <a:solidFill>
                  <a:schemeClr val="tx1"/>
                </a:solidFill>
              </a:rPr>
              <a:t>DoH</a:t>
            </a:r>
            <a:r>
              <a:rPr lang="en-US" dirty="0" smtClean="0">
                <a:solidFill>
                  <a:schemeClr val="tx1"/>
                </a:solidFill>
              </a:rPr>
              <a:t> provided range of flexibility.</a:t>
            </a:r>
            <a:endParaRPr lang="en-US" dirty="0">
              <a:solidFill>
                <a:schemeClr val="tx1"/>
              </a:solidFill>
              <a:sym typeface="Wingdings" pitchFamily="2" charset="2"/>
            </a:endParaRPr>
          </a:p>
          <a:p>
            <a:endParaRPr lang="en-US" sz="2400" dirty="0">
              <a:solidFill>
                <a:schemeClr val="tx1"/>
              </a:solidFill>
              <a:sym typeface="Wingdings" pitchFamily="2" charset="2"/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Feedback </a:t>
            </a:r>
            <a:r>
              <a:rPr lang="en-US" sz="2400" dirty="0">
                <a:solidFill>
                  <a:schemeClr val="tx1"/>
                </a:solidFill>
              </a:rPr>
              <a:t>and amendment is possible (refer slide: QWP workflow and feedback)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381000" y="533400"/>
            <a:ext cx="8229600" cy="581025"/>
          </a:xfrm>
        </p:spPr>
        <p:txBody>
          <a:bodyPr/>
          <a:lstStyle/>
          <a:p>
            <a:pPr rtl="0" fontAlgn="base"/>
            <a:r>
              <a:rPr lang="en-US" sz="3200" kern="120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Issues related to QWP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692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NOPS_Blank_Presentation">
  <a:themeElements>
    <a:clrScheme name="UNOPS Powerpoint">
      <a:dk1>
        <a:srgbClr val="373737"/>
      </a:dk1>
      <a:lt1>
        <a:sysClr val="window" lastClr="FFFFFF"/>
      </a:lt1>
      <a:dk2>
        <a:srgbClr val="5292C9"/>
      </a:dk2>
      <a:lt2>
        <a:srgbClr val="DEDEDE"/>
      </a:lt2>
      <a:accent1>
        <a:srgbClr val="5292C9"/>
      </a:accent1>
      <a:accent2>
        <a:srgbClr val="4D4D4D"/>
      </a:accent2>
      <a:accent3>
        <a:srgbClr val="F7941E"/>
      </a:accent3>
      <a:accent4>
        <a:srgbClr val="990000"/>
      </a:accent4>
      <a:accent5>
        <a:srgbClr val="6DAA2D"/>
      </a:accent5>
      <a:accent6>
        <a:srgbClr val="542378"/>
      </a:accent6>
      <a:hlink>
        <a:srgbClr val="5292C9"/>
      </a:hlink>
      <a:folHlink>
        <a:srgbClr val="9DBED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DEBC864B020D547AFC70F6413C0ACA7" ma:contentTypeVersion="0" ma:contentTypeDescription="Create a new document." ma:contentTypeScope="" ma:versionID="058a0659afee2092eeaa2f4162abcea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LongProperties xmlns="http://schemas.microsoft.com/office/2006/metadata/longProperties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0B42076-9206-427A-A4AB-8C5512EA403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1EAD73A-2564-4A17-A981-4AB0153A5E81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ECE09AA8-EC30-4F47-8797-F27E44067B25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C8251CCB-2028-4092-B0BC-499C89F760F3}">
  <ds:schemaRefs>
    <ds:schemaRef ds:uri="http://purl.org/dc/elements/1.1/"/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5012</TotalTime>
  <Words>544</Words>
  <Application>Microsoft Office PowerPoint</Application>
  <PresentationFormat>On-screen Show (4:3)</PresentationFormat>
  <Paragraphs>139</Paragraphs>
  <Slides>23</Slides>
  <Notes>4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UNOPS_Blank_Presentation</vt:lpstr>
      <vt:lpstr>Finance &amp; Work Plan Data Flow</vt:lpstr>
      <vt:lpstr>Main Components</vt:lpstr>
      <vt:lpstr>Budget Code Samples</vt:lpstr>
      <vt:lpstr>Budget Code Samples</vt:lpstr>
      <vt:lpstr>Work-plan Preparation</vt:lpstr>
      <vt:lpstr>Work-plan Preparation (Cont.)</vt:lpstr>
      <vt:lpstr>Role of stakeholders in MCF </vt:lpstr>
      <vt:lpstr>QWP Preparation – things to consider</vt:lpstr>
      <vt:lpstr>Issues related to QWP</vt:lpstr>
      <vt:lpstr>Work-plan in Excel prepared by National Programme</vt:lpstr>
      <vt:lpstr>Work Plan FFA</vt:lpstr>
      <vt:lpstr>Activities in Region, Township &amp; Budget</vt:lpstr>
      <vt:lpstr>Activities in Region, Township &amp; Budget</vt:lpstr>
      <vt:lpstr>List of Activity for FFAs</vt:lpstr>
      <vt:lpstr>PowerPoint Presentation</vt:lpstr>
      <vt:lpstr>PowerPoint Presentation</vt:lpstr>
      <vt:lpstr>FFA Database</vt:lpstr>
      <vt:lpstr>FFA Database</vt:lpstr>
      <vt:lpstr>Activity Done Report</vt:lpstr>
      <vt:lpstr>Activity Done Report</vt:lpstr>
      <vt:lpstr>Reporting Timeline</vt:lpstr>
      <vt:lpstr>Overall Data Flow</vt:lpstr>
      <vt:lpstr>PowerPoint Presentation</vt:lpstr>
    </vt:vector>
  </TitlesOfParts>
  <Company>UNOPS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 Recipient Presentation</dc:title>
  <dc:creator>Sai Kyaw HAN</dc:creator>
  <cp:lastModifiedBy>Saw Eindani AUNG</cp:lastModifiedBy>
  <cp:revision>207</cp:revision>
  <cp:lastPrinted>2016-11-10T09:56:40Z</cp:lastPrinted>
  <dcterms:created xsi:type="dcterms:W3CDTF">2013-03-29T07:52:14Z</dcterms:created>
  <dcterms:modified xsi:type="dcterms:W3CDTF">2017-02-01T03:28:23Z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Region">
    <vt:lpwstr>GBL</vt:lpwstr>
  </property>
  <property fmtid="{D5CDD505-2E9C-101B-9397-08002B2CF9AE}" pid="3" name="Language">
    <vt:lpwstr>EN</vt:lpwstr>
  </property>
  <property fmtid="{D5CDD505-2E9C-101B-9397-08002B2CF9AE}" pid="4" name="Document Type">
    <vt:lpwstr>Powerpoint presentation</vt:lpwstr>
  </property>
  <property fmtid="{D5CDD505-2E9C-101B-9397-08002B2CF9AE}" pid="5" name="PublishingExpirationDate">
    <vt:lpwstr/>
  </property>
  <property fmtid="{D5CDD505-2E9C-101B-9397-08002B2CF9AE}" pid="6" name="Product created with...">
    <vt:lpwstr/>
  </property>
  <property fmtid="{D5CDD505-2E9C-101B-9397-08002B2CF9AE}" pid="7" name="PublishingStartDate">
    <vt:lpwstr/>
  </property>
</Properties>
</file>