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0" r:id="rId1"/>
  </p:sldMasterIdLst>
  <p:notesMasterIdLst>
    <p:notesMasterId r:id="rId47"/>
  </p:notesMasterIdLst>
  <p:handoutMasterIdLst>
    <p:handoutMasterId r:id="rId48"/>
  </p:handoutMasterIdLst>
  <p:sldIdLst>
    <p:sldId id="272" r:id="rId2"/>
    <p:sldId id="275" r:id="rId3"/>
    <p:sldId id="276" r:id="rId4"/>
    <p:sldId id="257" r:id="rId5"/>
    <p:sldId id="258" r:id="rId6"/>
    <p:sldId id="259" r:id="rId7"/>
    <p:sldId id="273" r:id="rId8"/>
    <p:sldId id="260" r:id="rId9"/>
    <p:sldId id="261" r:id="rId10"/>
    <p:sldId id="268" r:id="rId11"/>
    <p:sldId id="267" r:id="rId12"/>
    <p:sldId id="274" r:id="rId13"/>
    <p:sldId id="262" r:id="rId14"/>
    <p:sldId id="269" r:id="rId15"/>
    <p:sldId id="263" r:id="rId16"/>
    <p:sldId id="264" r:id="rId17"/>
    <p:sldId id="265" r:id="rId18"/>
    <p:sldId id="270" r:id="rId19"/>
    <p:sldId id="266" r:id="rId20"/>
    <p:sldId id="271" r:id="rId21"/>
    <p:sldId id="278" r:id="rId22"/>
    <p:sldId id="279" r:id="rId23"/>
    <p:sldId id="280" r:id="rId24"/>
    <p:sldId id="281" r:id="rId25"/>
    <p:sldId id="282" r:id="rId26"/>
    <p:sldId id="277" r:id="rId27"/>
    <p:sldId id="293" r:id="rId28"/>
    <p:sldId id="283" r:id="rId29"/>
    <p:sldId id="294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5" r:id="rId40"/>
    <p:sldId id="296" r:id="rId41"/>
    <p:sldId id="297" r:id="rId42"/>
    <p:sldId id="301" r:id="rId43"/>
    <p:sldId id="298" r:id="rId44"/>
    <p:sldId id="299" r:id="rId45"/>
    <p:sldId id="300" r:id="rId46"/>
  </p:sldIdLst>
  <p:sldSz cx="9144000" cy="6858000" type="screen4x3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BEF8"/>
    <a:srgbClr val="0000FF"/>
    <a:srgbClr val="FF66FF"/>
    <a:srgbClr val="4FFF9F"/>
    <a:srgbClr val="06E5EA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977" autoAdjust="0"/>
    <p:restoredTop sz="94660"/>
  </p:normalViewPr>
  <p:slideViewPr>
    <p:cSldViewPr>
      <p:cViewPr>
        <p:scale>
          <a:sx n="100" d="100"/>
          <a:sy n="100" d="100"/>
        </p:scale>
        <p:origin x="-990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A089E1-12B5-45F1-8568-EE8AB2D3C671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94B90-765E-4484-8B6E-49555DE5E6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76E04-7642-4280-9AA6-58AB1F4CD90C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B4D8F-FC84-4B81-A148-99DF1E3CFE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B4D8F-FC84-4B81-A148-99DF1E3CFE06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C3434-2C57-4201-B608-84752AB1152D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3BCE-ADFB-4435-975A-08FEC7405885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CE4D-8EE0-46BC-A8CB-C7A8863311CF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CF87B-5657-4226-91E0-376BE4587D40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AE71-2241-412B-BDD3-7B6A7D995DFF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C1907-4788-48C3-859D-A2406A0EC7D4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79C95-DDD1-4C57-872D-62B1AF6E124A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8B320-DB9B-47A2-8023-FEA363CED513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1B0C-201F-4BDD-B9F8-666DA843A2B7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5703B-250F-4A09-98A1-0539CD3C9A78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4C27-DDA1-40F8-9713-A94FE6615189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D64CC-B54D-4722-9A08-4C38AE7B1529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391954"/>
            <a:ext cx="914400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Myanmar2" pitchFamily="34" charset="0"/>
              <a:ea typeface="MyaZedi" pitchFamily="49" charset="-128"/>
              <a:cs typeface="Myanmar2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b="1" dirty="0" smtClean="0">
              <a:solidFill>
                <a:srgbClr val="FFFF00"/>
              </a:solidFill>
              <a:latin typeface="Myanmar2" pitchFamily="34" charset="0"/>
              <a:ea typeface="MyaZedi" pitchFamily="49" charset="-128"/>
              <a:cs typeface="Myanmar2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ရသုံးမှန်းခြေငွေစာရင်းန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ှှင့်</a:t>
            </a:r>
            <a:endParaRPr kumimoji="0" lang="en-US" sz="28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ဘဏ္ဍာရေးဆိုင်ရာလုပ်ထုံးလုပ်နည်းများ</a:t>
            </a:r>
            <a:endParaRPr kumimoji="0" lang="en-US" sz="28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latin typeface="Myanmar2" pitchFamily="34" charset="0"/>
              <a:ea typeface="MyaZedi" pitchFamily="49" charset="-128"/>
              <a:cs typeface="Myanmar2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b="1" dirty="0" smtClean="0">
              <a:latin typeface="Myanmar2" pitchFamily="34" charset="0"/>
              <a:ea typeface="MyaZedi" pitchFamily="49" charset="-128"/>
              <a:cs typeface="Myanmar2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latin typeface="Myanmar2" pitchFamily="34" charset="0"/>
              <a:ea typeface="MyaZedi" pitchFamily="49" charset="-128"/>
              <a:cs typeface="Myanmar2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latin typeface="Myanmar2" pitchFamily="34" charset="0"/>
              <a:ea typeface="MyaZedi" pitchFamily="49" charset="-128"/>
              <a:cs typeface="Myanmar2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b="1" dirty="0" smtClean="0">
              <a:latin typeface="Myanmar2" pitchFamily="34" charset="0"/>
              <a:ea typeface="MyaZedi" pitchFamily="49" charset="-128"/>
              <a:cs typeface="Myanmar2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ဒေ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ါ်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ခိုင်ခိုင်ကြည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်</a:t>
            </a:r>
            <a:endParaRPr kumimoji="0" lang="en-US" sz="20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ညွှ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န်ကြားရေးမှူး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(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ဘဏ္ဍာရေး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)</a:t>
            </a:r>
            <a:endParaRPr kumimoji="0" lang="en-US" sz="20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ပြည်သူ့ကျန်းမာရေးဦးစီးဌာန</a:t>
            </a:r>
            <a:endParaRPr kumimoji="0" lang="en-US" sz="20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0422-13CE-4E4C-9F0E-624ED9E43994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1143000"/>
            <a:ext cx="7772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ရသုံးမှန်းခြေငွေစာရင်းများရေးဆွဲရာတွင</a:t>
            </a:r>
            <a:r>
              <a:rPr lang="en-US" sz="2400" b="1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 </a:t>
            </a:r>
            <a:r>
              <a:rPr lang="en-US" sz="2400" b="1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လိုက်နာဆောင်ရွက်ရန်အချက်များ</a:t>
            </a:r>
            <a:endParaRPr lang="en-US" sz="2400" b="1" dirty="0" smtClean="0">
              <a:latin typeface="Myanmar2" pitchFamily="34" charset="0"/>
              <a:cs typeface="Myanmar2" pitchFamily="34" charset="0"/>
            </a:endParaRP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(က)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မူလခန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မှန်းခြေရေးဆွဲရာတွင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ရငွေ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/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သုံးငွေများကို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နီးစပ်စွာ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ခန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မှန်း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 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ရေးဆွဲရန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(ခ)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အမှန်အကောင်အထည်ဖော်နိုင်သည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အခြေအနေဖြစ်စေရန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(င)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ပြည်ပချေးငွေများကို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ဘဏ္ဍာရေးနှစ်အတွင်း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အမှန်သုံးစွဲနိုင်သည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ချေးငွေ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 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ကိုသာ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အရအသုံးလျာထားရန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်၊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(စ)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ငွေလုံးငွေရင်းလုပ်ငန်းများတွင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လုပ်ငန်းပစ္စည်းအရည်အသွေးနှင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ခန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မှန်း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 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တင်ပြသည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စျေးနှုန်းတို့အကြားနီးစပ်စွာခန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မှန်းရန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်။	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89A8F-5185-4A8C-9658-C9F0514FAE3C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724555"/>
            <a:ext cx="88392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(ဂ)	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အဆင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ဆင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စိစစ်ခြင်း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 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ပထမအဆင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့်။	။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ဌာန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/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အဖွဲ့အစည်းအသီးသီးသည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် 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လုပ်ငန်းလိုအပ်ချက်နှင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့် 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စီမံကိန်း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ရည်မှန်းချက်ပ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ါ 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ကိန်းဂဏန်းများအရ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ရသုံးခန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မှန်းခြေငွေစာရင်းများ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 (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သာမန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်၊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ငွေလုံးငွေရင်းနှင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့် 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ထောက်ပံ့ငွေ၊ရင်းနှီးငွေ၊က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ြွ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ေးမြီ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စသည်စာရင်းများ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)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ကို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ရေးဆွဲရပါသည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်။ 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ဌာန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/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အဖွဲ့အစည်းများ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 က 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အဆိုပ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ါ 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ရသုံးခန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မှန်းခြေငွေစာရင်းများကို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 သက်ဆိုင်ရာ၀န်ကြီးဌာနသို့ 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တင်ပြရပါသည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်။ 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400" b="1" dirty="0" err="1" smtClean="0">
                <a:latin typeface="Myanmar2" pitchFamily="34" charset="0"/>
                <a:cs typeface="Myanmar2" pitchFamily="34" charset="0"/>
              </a:rPr>
              <a:t>ဒုတိယအဆင</a:t>
            </a:r>
            <a:r>
              <a:rPr lang="en-US" sz="2400" b="1" dirty="0" smtClean="0">
                <a:latin typeface="Myanmar2" pitchFamily="34" charset="0"/>
                <a:cs typeface="Myanmar2" pitchFamily="34" charset="0"/>
              </a:rPr>
              <a:t>့်။	။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သက်ဆိုင်ရာ၀န်ကြီးဌာနမှ 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ခန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မှန်းခြေစာရင်းများကို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စီမံကိန်းနှင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့် ဘဏ္ဍာရေး၀န်ကြီး 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ဌာန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ရသုံးမှန်းခြေငွေစာရင်းဦးစီးဌာနသို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့ </a:t>
            </a:r>
            <a:r>
              <a:rPr lang="en-US" sz="2400" dirty="0" err="1" smtClean="0">
                <a:latin typeface="Myanmar2" pitchFamily="34" charset="0"/>
                <a:cs typeface="Myanmar2" pitchFamily="34" charset="0"/>
              </a:rPr>
              <a:t>ပေးပို့ရပါသည</a:t>
            </a:r>
            <a:r>
              <a:rPr lang="en-US" sz="2400" dirty="0" smtClean="0">
                <a:latin typeface="Myanmar2" pitchFamily="34" charset="0"/>
                <a:cs typeface="Myanmar2" pitchFamily="34" charset="0"/>
              </a:rPr>
              <a:t>်။ </a:t>
            </a:r>
          </a:p>
          <a:p>
            <a:pPr eaLnBrk="0" fontAlgn="base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endParaRPr lang="en-US" sz="2000" dirty="0" smtClean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AC83F-6D35-439F-A61C-3DE69DD9F053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76200" y="527477"/>
            <a:ext cx="9144000" cy="533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တတိယအဆင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့်။	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စီမံကိန်းနှင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့်ဘဏ္ဍာရေး၀န်ကြီးဌာနသည်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ပြည်ထောင်စု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၏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ရသုံးခန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့်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မှန်းခြေ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ငွေစာရင်း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ကို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ဒုတိယသမ္မတ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(၁)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ထံ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တင်ပြပါသည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်။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ပြည်ထောင်စု၏ဘဏ္ဍာငွေအရ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အသုံးဆိုင်ရာ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ဥပဒေ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မူကြမ်း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)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နှင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့်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အတူ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ပြည်ထောင်စု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၏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ရသုံးခန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့်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မှန်းခြေငွေစာရင်းကို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ဘဏ္ဍာရေးကော်မရှင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်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သို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့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တင်ပြရပါသည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်။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စတုတ္တအဆင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့်။	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ဘဏ္ဍာရေးကော်မရှင်မ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ှ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သဘောတူညီပါက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ပြည်ထောင်စုအစိုးရအဖွဲ့သို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့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တင်ပြရပ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ါ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သည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်။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ထို့နောက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်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ဘဏ္ဍာရေးကော်မရှင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်၏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စိစစ်ထောက်ခံချက်ဖြင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့်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ပြည်ထောင်စု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၏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ဘဏ္ဍာငွေအရအသုံး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ဆိုင်ရာဥပဒေ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မူကြမ်း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)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နှင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့်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အတူ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ပြည်ထောင်စု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၏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ရသုံးခန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့်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မှန်းခြေ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ငွေစာရင်းကို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ပြည်ထောင်စုလ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ွှ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တ်တော်သို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့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တင်ပ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ြ၍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အတည်ပြုချက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်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ရယူရပါသည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Calibri" pitchFamily="34" charset="0"/>
                <a:cs typeface="Myanmar2" pitchFamily="34" charset="0"/>
              </a:rPr>
              <a:t>်။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57AB-EB90-495B-8A8E-D40CBF3A3488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609600"/>
            <a:ext cx="9144000" cy="701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ပြည်ထောင်စု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၏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ဘဏ္ဍာငွေအရအသုံးဆိုင်ရာဥပဒေ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(The Union Budget Law)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ကို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နိုင်ငံတော်သမ္မတ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က  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လက်မှတ်ရေးထိုး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၍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နှစ်စဥ်သက်ဆိုင်ရာဘဏ္ဍာရေးနှစ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မစတင်မီ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ပြဌာန်းထုတ်ပြန်ပါသည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်။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ယင်းဥပဒေသည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 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သက်ဆိုင်ရာ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ဘဏ္ဍာရေးနှစ်အတွက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ဧပြီလ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၁ရက်နေ့မှ စ၍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အာဏာတည်ပါသည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်။၎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င်းဥပဒေသည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သက်ဆိုင်ရာ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  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ဘဏ္ဍာရေးနှစ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တစ်နှစ်အတွက်သာအကျိုးသက်ရောက်ပါသည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်။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သို့သော်သက်ဆိုင်ရာဘဏ္ဍာရေးနှစ်ကုန်ဆုံး</a:t>
            </a:r>
            <a:endParaRPr lang="en-US" sz="2000" dirty="0" smtClean="0">
              <a:latin typeface="Myanmar2" pitchFamily="34" charset="0"/>
              <a:cs typeface="Myanmar2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သောအခ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ါ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အဆိုပါဥပဒေကို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ပယ်ဖျက်ခြင်း၊အစားထိုးခြင်းမပြုလုပ်ပ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ါ။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ပြည်ထောင်စု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၏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ဘဏ္ဍာငွေအရအသုံးဆိုင်ရာဥပဒေတွင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အပိုင်း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(၅)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ပိုင်း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ပါ၀င်ပါသည်။  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    ၎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င်းတို့မှာ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-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အပိုင်း-၁။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အမည်နှင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စတင်အာဏာတည်သည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နေ့ရက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အပိုင်း-၂။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နိုင်ငံတော်သမ္မတ၊ပြည်ထောင်စုအစိုးရအဖွဲ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့၊လွှ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တ်တော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်၊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ပြည်ထောင်စုတရား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လွှ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တ်တော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	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ချုပ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်၊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ပြည်ထောင်စုရှေ့နေ့ချုပ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်၊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ပြည်ထောင်စုစာရင်းစစ်ချုပ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်၊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ပြည်ထောင်စုရွေးကောက်ပွဲ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	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ကော်မရှင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်၊ ပြည်ထောင်စုရာထူး၀န်အဖွဲ့၊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နိုင်ငံတော်ဖွဲ့စည်းပုံအခြေခံဥပဒေဆိုင်ရာခုံရုံး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၊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	ပြည်ထောင်စု၀န်ကြီးဌာနများနှင့်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ဦးစီးဌာနများ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		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03C95-9474-4F61-B5EA-EAE6A653D419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19288"/>
            <a:ext cx="85344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အပိုင်း-၃။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နိုင်ငံတော်ပိုင်စီးပွားရေးအဖွဲ့အစည်းများ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အပိုင်း-၄။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တပ်မြို့စည်ပင်သာယာရေးအဖွဲ့များ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အပိုင်း-၅။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နေပြည်တော်စည်ပင်သာယာရေးကော်မတီ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 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ဖြစ်ပါသည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်။ </a:t>
            </a:r>
          </a:p>
          <a:p>
            <a:pPr>
              <a:lnSpc>
                <a:spcPct val="150000"/>
              </a:lnSpc>
            </a:pP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အပိုင်း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(၂)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တွင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အခန်းနှစ်ခန်းပါ၀င်ပါသည်။ ၎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င်းတို့မှာ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-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အခန်း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(၁)   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ရငွေများနှင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သုံးငွေများ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အခန်း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(၂)    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ငွေချေးယူခြင်း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(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စီမံကိန်းနှင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့်ဘဏ္ဍာရေး၀န်ကြီးဌာနက				    	 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ဘဏ္ဍာရေးနှစ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်၏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လုပ်ငန်းဆောင်တာများ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အတွက်အများဆုံး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				 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ချေးယူနိုင်သည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ငွေပမာဏ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ကိုဖော်ပြသည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်။)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ထို့ပြင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ပြည်ထောင်စု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၏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ဘဏ္ဍာရေးအရအသုံးဆိုင်ရာ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ဥပဒေတွင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ရငွေနှင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သုံးငွေ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အတွက်တာ၀န်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ပေးအပ်ခြင်းခံရသည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ပုဂ္ဂိုလ်အသီးသီးနှင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ယင်းတို့က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စီမံကြီးကြပ်ကောက်ခံ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ရမည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ရငွေများနှင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စီမံခန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ခွဲ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ရမည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သုံးငွေများကို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ဖော်ပြပြဌာန်းထားပါသည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်။ </a:t>
            </a:r>
            <a:endParaRPr lang="en-US" sz="20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A6AD-A499-4B0B-83E8-95F2D37093B9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309801"/>
            <a:ext cx="9143999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" pitchFamily="34" charset="0"/>
              <a:ea typeface="MyaZedi" pitchFamily="49" charset="-128"/>
              <a:cs typeface="Myanmar2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 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ရငွေစီမံကြီးကြပ်ကောက်ခံခြင်းနှင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့်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သုံးငွေစီမံခန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ခွဲခြင်းအတွက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်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လုပ်ပိုင်ခွင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	-	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၀န်ကြီးဌာနအလိုက် ပြည်ထောင်စု၀န်ကြီးများအားလွှ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ဲအပ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်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	-	</a:t>
            </a:r>
            <a:r>
              <a:rPr kumimoji="0" lang="my-MM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မိမိလက်အောက်ခံအဖွဲ့အစည်းများ၏ ဌာနအကြီးအကဲများအား 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ထပ်ဆင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့်လွှ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ဲအပ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		-	</a:t>
            </a:r>
            <a:r>
              <a:rPr kumimoji="0" lang="my-MM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ခွဲ‌ေ၀ချထားပေးသော ရန်ပုံငွေများအား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kumimoji="0" lang="my-MM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မိမိ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kumimoji="0" lang="my-MM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လက်အောက်ခံ 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	</a:t>
            </a:r>
            <a:r>
              <a:rPr kumimoji="0" lang="my-MM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ငွေထုတ်သူ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kumimoji="0" lang="my-MM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အရာရှိများသို့ 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		</a:t>
            </a:r>
            <a:r>
              <a:rPr kumimoji="0" lang="my-MM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ငွေစာရင်းခေါင်းစဥ်အလိုက် ထပ်မံခွဲ‌ေ၀ပေး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	-	</a:t>
            </a:r>
            <a:r>
              <a:rPr kumimoji="0" lang="my-MM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ငွေထုတ်သူအရာရှိများသည် ရငွေများရရှိစေရန်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/</a:t>
            </a:r>
            <a:r>
              <a:rPr kumimoji="0" lang="my-MM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အသုံးစရိတ်များကို ခွဲ‌ေ၀ပေးသည့် 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			</a:t>
            </a:r>
            <a:r>
              <a:rPr kumimoji="0" lang="my-MM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ဘောင်အတွင်း သုံးစွဲရန် အဓိက တာ၀န်ခံများဖြစ်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	-	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ရငွေနှင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သုံးငွေများကို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ကြီးကြပ်ကောက်ခံစီမံခန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ခွဲရာတွင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် 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ပြည်ထောင်စု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၏ 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ဘဏ္ဍာငွေ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 		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အရအသုံးဆိုင်ရာဥပဒေပ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ါ</a:t>
            </a:r>
            <a:r>
              <a:rPr kumimoji="0" lang="en-US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ပြဌာန်းချက်များ၊သက်ဆိုင်ရာဥပဒေများ၊နည်းဥပဒေများ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၊ 			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စည်းမျဥ်းများ၊စည်းကမ်းများ၊အမိန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များ၊ည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ွှ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န်ကြားချက်များ၊လုပ်ထုံးလုပ်နည်းများနှင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အညီ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 		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ဆောင်ရွက်ကြရမည်ဖြစ်ပါသည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်။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D7E7-C2B7-476B-AAA7-E4249FFB45D7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52400" y="685800"/>
            <a:ext cx="9144000" cy="4670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err="1" smtClean="0">
                <a:latin typeface="Myanmar2" pitchFamily="34" charset="0"/>
                <a:cs typeface="Myanmar2" pitchFamily="34" charset="0"/>
              </a:rPr>
              <a:t>အကောင်အထည်ဖော်ဆောင်ရွက်ခြင်း</a:t>
            </a:r>
            <a:r>
              <a:rPr lang="en-US" sz="2000" b="1" dirty="0" smtClean="0">
                <a:latin typeface="Myanmar2" pitchFamily="34" charset="0"/>
                <a:cs typeface="Myanmar2" pitchFamily="34" charset="0"/>
              </a:rPr>
              <a:t> </a:t>
            </a:r>
            <a:endParaRPr lang="en-US" sz="2000" dirty="0" smtClean="0">
              <a:latin typeface="Myanmar2" pitchFamily="34" charset="0"/>
              <a:cs typeface="Myanmar2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(က)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ရန်ပုံငွေလ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ွှ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ဲပြောင်းသုံးစွဲခြင်း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(ခ)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ဖြည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စွက်ခွင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ပြုငွေတောင်းခံခြင်း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(ဂ)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သီးသန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ရန်ပုံငွေ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(ဃ)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ပိုလ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ျှ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ံငွေများပြန်လည်ပေးအပ်ခြင်း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latin typeface="Myanmar2" pitchFamily="34" charset="0"/>
                <a:cs typeface="Myanmar2" pitchFamily="34" charset="0"/>
              </a:rPr>
              <a:t>(က)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</a:t>
            </a:r>
            <a:r>
              <a:rPr lang="en-US" sz="2000" b="1" dirty="0" err="1" smtClean="0">
                <a:latin typeface="Myanmar2" pitchFamily="34" charset="0"/>
                <a:cs typeface="Myanmar2" pitchFamily="34" charset="0"/>
              </a:rPr>
              <a:t>ရန်ပုံငွေလ</a:t>
            </a:r>
            <a:r>
              <a:rPr lang="en-US" sz="2000" b="1" dirty="0" smtClean="0">
                <a:latin typeface="Myanmar2" pitchFamily="34" charset="0"/>
                <a:cs typeface="Myanmar2" pitchFamily="34" charset="0"/>
              </a:rPr>
              <a:t>ွှ</a:t>
            </a:r>
            <a:r>
              <a:rPr lang="en-US" sz="2000" b="1" dirty="0" err="1" smtClean="0">
                <a:latin typeface="Myanmar2" pitchFamily="34" charset="0"/>
                <a:cs typeface="Myanmar2" pitchFamily="34" charset="0"/>
              </a:rPr>
              <a:t>ဲပြောင်းသုံးစွဲခြင်း</a:t>
            </a:r>
            <a:r>
              <a:rPr lang="en-US" sz="2000" b="1" dirty="0" smtClean="0">
                <a:latin typeface="Myanmar2" pitchFamily="34" charset="0"/>
                <a:cs typeface="Myanmar2" pitchFamily="34" charset="0"/>
              </a:rPr>
              <a:t> </a:t>
            </a:r>
            <a:endParaRPr lang="en-US" sz="2000" dirty="0" smtClean="0">
              <a:latin typeface="Myanmar2" pitchFamily="34" charset="0"/>
              <a:cs typeface="Myanmar2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-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ရန်ပုံငွေလ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ွှ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ဲပြောင်းသုံးစွဲခြင်းဆိုသည်မှာ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ငွေလုံးငွေရင်းအသုံးစရိတ်စာရင်းအတွင်း</a:t>
            </a:r>
            <a:r>
              <a:rPr lang="en-US" sz="2000" b="1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ခေါင်းစဥ်တစ်ခုမ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ှ 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ပိုလ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ျှ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ံငွေကို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အခြားခေါင်းစဥ်တစ်ခုသို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့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ဖြစ်စေ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လွှ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ဲပြောင်းသုံးစွဲခွင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ပြုခြင်းဖြစ်ပါသည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်။ 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latin typeface="Myanmar2" pitchFamily="34" charset="0"/>
                <a:cs typeface="Myanmar2" pitchFamily="34" charset="0"/>
              </a:rPr>
              <a:t>-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ဘဏ္ဍာရေးနှစ်အတွင်း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ငွေစာရင်းခေါင်းစဥ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တစ်ခုခုအောက်တွင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ရန်ပုံငွေလိုအပ်ပါက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ဘဏ္ဍာရေး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လုပ်ထုံးလုပ်နည်းများနှင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အညီ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ရန်ပုံငွေလ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ွှ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ဲပြောင်းကျခံနိုင်ပါသည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်။</a:t>
            </a:r>
            <a:endParaRPr lang="en-US" sz="20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7BE15-2FFF-4BFA-AFA8-66D814FD6F73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52400" y="696754"/>
            <a:ext cx="876300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err="1" smtClean="0">
                <a:latin typeface="Myanmar2" pitchFamily="34" charset="0"/>
                <a:cs typeface="Myanmar2" pitchFamily="34" charset="0"/>
              </a:rPr>
              <a:t>ရန်ပုံငွေလ</a:t>
            </a:r>
            <a:r>
              <a:rPr lang="en-US" sz="2000" b="1" dirty="0" smtClean="0">
                <a:latin typeface="Myanmar2" pitchFamily="34" charset="0"/>
                <a:cs typeface="Myanmar2" pitchFamily="34" charset="0"/>
              </a:rPr>
              <a:t>ွှ</a:t>
            </a:r>
            <a:r>
              <a:rPr lang="en-US" sz="2000" b="1" dirty="0" err="1" smtClean="0">
                <a:latin typeface="Myanmar2" pitchFamily="34" charset="0"/>
                <a:cs typeface="Myanmar2" pitchFamily="34" charset="0"/>
              </a:rPr>
              <a:t>ဲပြောင်းသုံးစွဲခြင်းဆိုင်ရာနည်းလမ်းများ</a:t>
            </a:r>
            <a:r>
              <a:rPr lang="en-US" sz="2000" b="1" dirty="0" smtClean="0">
                <a:latin typeface="Myanmar2" pitchFamily="34" charset="0"/>
                <a:cs typeface="Myanmar2" pitchFamily="34" charset="0"/>
              </a:rPr>
              <a:t> </a:t>
            </a:r>
            <a:endParaRPr lang="en-US" sz="2000" dirty="0" smtClean="0">
              <a:latin typeface="Myanmar2" pitchFamily="34" charset="0"/>
              <a:cs typeface="Myanmar2" pitchFamily="34" charset="0"/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ဦးစီးဌာန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၏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လုပ်ပိုင်ခွင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 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၀န်ကြီးဌာန၏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လုပ်ပိုင်ခွင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 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စီမံကိန်းနှင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့်ဘဏ္ဍာရေး၀န်ကြီးဌာန၏လုပ်ပိုင်ခွင့် 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latin typeface="Myanmar2" pitchFamily="34" charset="0"/>
                <a:cs typeface="Myanmar2" pitchFamily="34" charset="0"/>
              </a:rPr>
              <a:t>(ခ)	</a:t>
            </a:r>
            <a:r>
              <a:rPr lang="en-US" sz="2000" b="1" dirty="0" err="1" smtClean="0">
                <a:latin typeface="Myanmar2" pitchFamily="34" charset="0"/>
                <a:cs typeface="Myanmar2" pitchFamily="34" charset="0"/>
              </a:rPr>
              <a:t>ဖြည</a:t>
            </a:r>
            <a:r>
              <a:rPr lang="en-US" sz="2000" b="1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b="1" dirty="0" err="1" smtClean="0">
                <a:latin typeface="Myanmar2" pitchFamily="34" charset="0"/>
                <a:cs typeface="Myanmar2" pitchFamily="34" charset="0"/>
              </a:rPr>
              <a:t>စွက်ခွင</a:t>
            </a:r>
            <a:r>
              <a:rPr lang="en-US" sz="2000" b="1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b="1" dirty="0" err="1" smtClean="0">
                <a:latin typeface="Myanmar2" pitchFamily="34" charset="0"/>
                <a:cs typeface="Myanmar2" pitchFamily="34" charset="0"/>
              </a:rPr>
              <a:t>ပြုငွေတောင်းခံခြင်း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-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သက်ဆိုင်ရာဘဏ္ဍာနှစ်အတွင်းဆက်လက်ဆောင်ရွက်ရမည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လုပ်ငန်း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/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မဖြစ်မနေ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ပေးချေရမည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 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အသုံးစရိတ်များအတွက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မူလခွင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ပြုငွေမ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ှ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ကျခံသုံးစွဲနိုင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်ြ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ခင်းမရှိခြင်း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-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အခြားငွေစာရင်းခေါင်းစဥ်များမ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ှ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ပိုလ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ျှ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ံငွေများကို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ရန်ပုံငွေလ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ွှ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ဲပြောင်း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ကျခံသုံးစွဲ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နိုင်ခြင်းမရှိခြင်း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၊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-	</a:t>
            </a:r>
            <a:r>
              <a:rPr lang="my-MM" sz="2000" dirty="0" smtClean="0">
                <a:latin typeface="Myanmar2" pitchFamily="34" charset="0"/>
                <a:cs typeface="Myanmar2" pitchFamily="34" charset="0"/>
              </a:rPr>
              <a:t>ဖြည့်စွက်ခွင့်ပြုငွေများကို သက်ဆိုင်ရာဘဏ္ဍာရေးနှစ်မကုန်ဆုံးမီ ပြည်ထောင်စုလွှတ်တော်မှ 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</a:t>
            </a:r>
            <a:r>
              <a:rPr lang="my-MM" sz="2000" dirty="0" smtClean="0">
                <a:latin typeface="Myanmar2" pitchFamily="34" charset="0"/>
                <a:cs typeface="Myanmar2" pitchFamily="34" charset="0"/>
              </a:rPr>
              <a:t>ပြည်ထောင်စု၏ နောက်ထပ်ဘဏ္ဍာငွေခွဲ‌ေ၀သုံးစွဲရေး ဥပဒေ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 (The Union Supplementary   	Appropriation   Law) </a:t>
            </a:r>
            <a:r>
              <a:rPr lang="my-MM" sz="2000" dirty="0" smtClean="0">
                <a:latin typeface="Myanmar2" pitchFamily="34" charset="0"/>
                <a:cs typeface="Myanmar2" pitchFamily="34" charset="0"/>
              </a:rPr>
              <a:t>ဖြင့် အတည်ပြု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my-MM" sz="2000" dirty="0" smtClean="0">
                <a:latin typeface="Myanmar2" pitchFamily="34" charset="0"/>
                <a:cs typeface="Myanmar2" pitchFamily="34" charset="0"/>
              </a:rPr>
              <a:t>ပြဌာန်းပေးပါသည်။ </a:t>
            </a:r>
            <a:endParaRPr lang="en-US" sz="2000" dirty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DE90-6125-4285-9C50-7C76BC307211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87489"/>
            <a:ext cx="8305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latin typeface="Myanmar2" pitchFamily="34" charset="0"/>
                <a:cs typeface="Myanmar2" pitchFamily="34" charset="0"/>
              </a:rPr>
              <a:t>(ဂ)</a:t>
            </a:r>
            <a:r>
              <a:rPr lang="en-US" sz="2000" b="1" dirty="0" err="1" smtClean="0">
                <a:latin typeface="Myanmar2" pitchFamily="34" charset="0"/>
                <a:cs typeface="Myanmar2" pitchFamily="34" charset="0"/>
              </a:rPr>
              <a:t>သီးသန</a:t>
            </a:r>
            <a:r>
              <a:rPr lang="en-US" sz="2000" b="1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b="1" dirty="0" err="1" smtClean="0">
                <a:latin typeface="Myanmar2" pitchFamily="34" charset="0"/>
                <a:cs typeface="Myanmar2" pitchFamily="34" charset="0"/>
              </a:rPr>
              <a:t>ရန်ပုံငွေ</a:t>
            </a:r>
            <a:r>
              <a:rPr lang="en-US" sz="2000" b="1" dirty="0" smtClean="0">
                <a:latin typeface="Myanmar2" pitchFamily="34" charset="0"/>
                <a:cs typeface="Myanmar2" pitchFamily="34" charset="0"/>
              </a:rPr>
              <a:t> </a:t>
            </a:r>
            <a:endParaRPr lang="en-US" sz="2000" dirty="0" smtClean="0">
              <a:latin typeface="Myanmar2" pitchFamily="34" charset="0"/>
              <a:cs typeface="Myanmar2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သီးသန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ရန်ပုံငွေမ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ှ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အသုံးစရိတ်များကို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ကျခံသုံးစွဲခြင်းကို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အောက်ပါအတိုင်းစည်းကမ်းချက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များနှင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အညီသာလ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ျှင် ‌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ဆောင်ရွက်ခွင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ရှိပါသည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်။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(က)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ကြိုတင်မမ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ျှ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ော်မှန်းနိုင်သော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သဘာ၀ဘေးအန္တရာယ်များအတွက်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အသုံးစရိတ်ဖြစ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်ြ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ခင်း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၊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(ခ)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ဘဏ္ဍာရေးနှစ်အတွင်း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မသုံးစွဲလ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ျှင်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မဖြစ်သည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်‌့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အထူးကိစ္စရပ်ဖြစ်ခြင်း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၊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(ဂ)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တည်ဆဲဥပဒေ၊နည်းဥပဒေနှင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စည်းမျဥ်းစည်းကမ်းများအရ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ခေါင်းစဥ်လ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ွှ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ဲပြောင်းကျခံရန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မဖြစ်နိုင်ခြင်း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(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သို့မဟုတ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်)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ခေါင်းစဥ်လ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ွှ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ဲပြောင်းကျခံရန်အတွက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ရန်ပုံငွေမရှိခြင်း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၊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(ဃ)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သီးသန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ရန်ပုံငွေမ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ှ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ကျခံသုံးစွဲခြင်းကို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ပြည်ထောင်စုအစိုးရအဖွဲ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့၏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ဆုံးဖြတ်ချက်အရသာ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ခွင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ပြုရခြင်း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၊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(င)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ပြည်ထောင်စုအစိုးရအဖွဲ့သည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သီးသန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ရန်ပုံငွေမ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ှ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ကျခံသုံးစွဲငွေကို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ကိစ္စရပ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တစ်ရပ်ချင်း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အလိုက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ကျိုးကြောင်းဖော်ပြချက်များနှင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အတူ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ပြည်ထောင်စု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လွှ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တ်တော်သို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့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တင်ပြရပါသည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်။</a:t>
            </a:r>
          </a:p>
          <a:p>
            <a:pPr lvl="0" indent="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2E2D-6F7B-485C-BC3E-F2DE0B50B146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76201" y="578361"/>
            <a:ext cx="9143999" cy="5593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latin typeface="Myanmar2" pitchFamily="34" charset="0"/>
                <a:cs typeface="Myanmar2" pitchFamily="34" charset="0"/>
              </a:rPr>
              <a:t>(ဃ)</a:t>
            </a:r>
            <a:r>
              <a:rPr lang="en-US" sz="2000" b="1" dirty="0" err="1" smtClean="0">
                <a:latin typeface="Myanmar2" pitchFamily="34" charset="0"/>
                <a:cs typeface="Myanmar2" pitchFamily="34" charset="0"/>
              </a:rPr>
              <a:t>ပိုလ</a:t>
            </a:r>
            <a:r>
              <a:rPr lang="en-US" sz="2000" b="1" dirty="0" smtClean="0">
                <a:latin typeface="Myanmar2" pitchFamily="34" charset="0"/>
                <a:cs typeface="Myanmar2" pitchFamily="34" charset="0"/>
              </a:rPr>
              <a:t>ှျ</a:t>
            </a:r>
            <a:r>
              <a:rPr lang="en-US" sz="2000" b="1" dirty="0" err="1" smtClean="0">
                <a:latin typeface="Myanmar2" pitchFamily="34" charset="0"/>
                <a:cs typeface="Myanmar2" pitchFamily="34" charset="0"/>
              </a:rPr>
              <a:t>ံငွေများပြန်လည်ပေးအပ်ခြင်း</a:t>
            </a:r>
            <a:r>
              <a:rPr lang="en-US" sz="2000" b="1" dirty="0" smtClean="0">
                <a:latin typeface="Myanmar2" pitchFamily="34" charset="0"/>
                <a:cs typeface="Myanmar2" pitchFamily="34" charset="0"/>
              </a:rPr>
              <a:t> </a:t>
            </a:r>
            <a:endParaRPr lang="en-US" sz="2000" dirty="0" smtClean="0">
              <a:latin typeface="Myanmar2" pitchFamily="34" charset="0"/>
              <a:cs typeface="Myanmar2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ရသုံးခန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မှန်းခြေငွေစာရင်းပ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ါ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အသုံးစရိတ်များကို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ကြီးကြပ်ရာ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၌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ပိုလ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ျှ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ံငွေမှာ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ပိုသုံးငွေကဲ့သို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့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အရေးကြီး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သဖြင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ဘဏ္ဍာရေးနှစ်အတွင်း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စောနိုင်သမ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ျှ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စောစွာ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ပြန်လည်ပေးအပ်ရပါသည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်။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</a:t>
            </a:r>
            <a:r>
              <a:rPr lang="en-US" sz="2000" b="1" dirty="0" err="1" smtClean="0">
                <a:latin typeface="Myanmar2" pitchFamily="34" charset="0"/>
                <a:cs typeface="Myanmar2" pitchFamily="34" charset="0"/>
              </a:rPr>
              <a:t>လုပ်ငန်းစဥ်များမှာ</a:t>
            </a:r>
            <a:r>
              <a:rPr lang="en-US" sz="2000" b="1" dirty="0" smtClean="0">
                <a:latin typeface="Myanmar2" pitchFamily="34" charset="0"/>
                <a:cs typeface="Myanmar2" pitchFamily="34" charset="0"/>
              </a:rPr>
              <a:t> - </a:t>
            </a:r>
            <a:endParaRPr lang="en-US" sz="2000" dirty="0" smtClean="0">
              <a:latin typeface="Myanmar2" pitchFamily="34" charset="0"/>
              <a:cs typeface="Myanmar2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(က)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စီမံကိန်းနှင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့်ဘဏ္ဍာရေး၀န်ကြီးဌာနက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ပြဌာန်းထားသည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ပုံစံဖြင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ပြုလုပ်ရသည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်။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(ခ)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မည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နည်းနင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့်မျှ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ဘဏ္ဍာရေးနှစ်ကုန်ပြီးမှပိုလ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ျှ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ံငွေပြန်လည်အပ်နှံခြင်းမပြု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(ဂ)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ငွေစာရင်းခေါင်းစဥ်အမှတ်နှင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အမည်များကိုရသုံးခန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မှန်းခြေ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ငွေစာရင်း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တွင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		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ဖော်ပြထားသည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အတိုင်းမှန်ကန်စွာ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ဖော်ပြရပါသည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်။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(ဃ)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ငွေ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၁၀၀ိ/-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ထက်နည်းလ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ျှင်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ပိုလ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ျှ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ံငွေ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ပြန်မအပ်ရပ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ါ။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(င)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ပြန်အပ်ငွေကို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အနီးဆုံးဆယ်ဂဏန်းဖြင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သာ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အပ်ရပါသည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်။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	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0DA70-3279-49C1-8700-B29568B97CE2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106680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		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(က)	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ရသုံးမှန်းခြေငွေစာရင်းရေးဆ</a:t>
            </a:r>
            <a:r>
              <a:rPr lang="en-US" sz="2400" b="1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ွဲရေးလုပ်ငန်းစဥ်များ</a:t>
            </a:r>
            <a:endParaRPr kumimoji="0" lang="en-US" sz="7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latin typeface="Myanmar2" pitchFamily="34" charset="0"/>
              <a:ea typeface="MyaZedi" pitchFamily="49" charset="-128"/>
              <a:cs typeface="Myanmar2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 smtClean="0">
              <a:latin typeface="Myanmar2" pitchFamily="34" charset="0"/>
              <a:ea typeface="MyaZedi" pitchFamily="49" charset="-128"/>
              <a:cs typeface="Myanmar2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		(ခ)	</a:t>
            </a:r>
            <a:r>
              <a:rPr kumimoji="0" lang="my-MM" sz="2400" b="1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ဦးစီးဌာနများမှ လိုက်နာကျင်‌့သုံးရမည့် ဘဏ္ဍာရေးဆိုင်ရာ </a:t>
            </a:r>
            <a:endParaRPr kumimoji="0" lang="en-US" sz="2400" b="1" i="0" u="none" strike="noStrike" cap="none" normalizeH="0" baseline="0" dirty="0" smtClean="0">
              <a:ln>
                <a:noFill/>
              </a:ln>
              <a:latin typeface="Myanmar2" pitchFamily="34" charset="0"/>
              <a:ea typeface="MyaZedi" pitchFamily="49" charset="-128"/>
              <a:cs typeface="Myanmar2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                       </a:t>
            </a:r>
            <a:r>
              <a:rPr kumimoji="0" lang="my-MM" sz="2400" b="1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လုပ်ထုံးလုပ်နည်းများ</a:t>
            </a:r>
            <a:endParaRPr kumimoji="0" lang="en-US" sz="18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6339-6806-4CF7-9B15-37D039973AF3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838200"/>
            <a:ext cx="8229600" cy="5593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(စ)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ပြန်အပ်ငွေ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၁၀၀၀ိ/-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အောက်အတွက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အကြောင်းပြချက်ဖော်ပြရန်မလိုအပ်ပ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ါ။ 	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အကြောင်းပြချက်သည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ယေဘုယျအသုံးအနှုန်းမဖြစ်စေရပ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ါ။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(ဆ)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ပြန်အပ်သောပိုလ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ျှ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ံငွေကို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သက်ဆိုင်ရာ၀န်ကြီးဌာနက "၀န်ကြီးဌာနပိုလျှ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ံရန်ပုံငွေ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"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ခေါင်းစဥ်သို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့ 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ပြောင်းရ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ွှ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ေ့ထားရပါသည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်။"၀န်ကြီးဌာနပိုလျှ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ံရန်ပုံငွေ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"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ခေါင်းစဥ်ရှိ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အသားတင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ပိုလ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ျှ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ံငွေကို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	သက်ဆိုင်ရာ၀န်ကြီးဌာနများက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စီမံကိန်းနှင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ဘဏ္ဍာရေး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၀န်ကြီးဌာနသို့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ပေးအပ်ရပါသည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်။ 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latin typeface="Myanmar2" pitchFamily="34" charset="0"/>
                <a:cs typeface="Myanmar2" pitchFamily="34" charset="0"/>
              </a:rPr>
              <a:t>တာ၀န်ပိုင်းခြားဖော်ထုတ်ခြင်း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	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ပြည်ထောင်စုလ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ွှ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တ်တော်က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အတည်ပြုပြဌာန်းပေးလိုက်သည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ပြည်ထောင်စု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၏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ရသုံး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ခန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မှန်းခြေငွေစာရင်း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ကို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အကောင်အထည်ဖော်ဆောင်ရွက်ရန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ဌာန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/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အဖွဲ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့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အစည်းများ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၏ တာ၀န်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ဖြစ်ပါသည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်။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ရသုံးမှန်းခြေငွေစာရင်းကြီးကြပ်မှုကို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ဌာန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/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အဖွဲ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့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အစည်းများက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ပြုလုပ်ရပါသည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်။ှ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ဌာန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/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အဖွဲ့အစည်းများ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၏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ငွေစာရင်းများကို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ပြည်ထောင်စုစာရင်းစစ်ချုပ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ရုံးကစစ်ဆေး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၍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အစီရင်ခံစာကို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cs typeface="Myanmar2" pitchFamily="34" charset="0"/>
              </a:rPr>
              <a:t>တင်ပြရပါသည</a:t>
            </a:r>
            <a:r>
              <a:rPr lang="en-US" sz="2000" dirty="0" smtClean="0">
                <a:latin typeface="Myanmar2" pitchFamily="34" charset="0"/>
                <a:cs typeface="Myanmar2" pitchFamily="34" charset="0"/>
              </a:rPr>
              <a:t>်။ 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6799B-33A9-46C1-846D-4114CC3C6120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295400" y="228600"/>
            <a:ext cx="7086600" cy="6172200"/>
          </a:xfrm>
          <a:prstGeom prst="rect">
            <a:avLst/>
          </a:prstGeom>
          <a:solidFill>
            <a:srgbClr val="1ABEF8"/>
          </a:solidFill>
          <a:ln>
            <a:solidFill>
              <a:srgbClr val="1ABEF8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သာမန်ရငွေစာရင်း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240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(၁)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ပစ္စည်းများလုပ်အားနှင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ဆောင်ရွက်ပေးမှုအတွက်ကုန်ကျစရိတ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၀၁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ပစ္စည်းများရောင်းချရငွေ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၀၂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ဆောင်ရွက်ပေးမှုအတွက်ရငွေ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၀၃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ငှားရမ်းခရငွေ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၀၄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အခွန်အခရငွေ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	၀၅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အထွေထွေရငွေများ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(၂)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အခြားရငွေ၊ဒဏ်ငွေများ၊ဘဏ္ဍာငွေအဖြစ်သိမ်းယူခြင်းများ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၀၁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အခြားရငွေ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၀၂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ဒဏ်ငွေ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	၀၃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ဘဏ္ဍာငွေအဖြစ်သိမ်းယူခြင်းများ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၀၄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ပိုပေးမိသည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ငွေမ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ှ 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ပြန်ရငွေများ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1C55E-90DF-42DA-B398-FA724FA85AA0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066800" y="914400"/>
            <a:ext cx="7391400" cy="5029200"/>
          </a:xfrm>
          <a:prstGeom prst="rect">
            <a:avLst/>
          </a:prstGeom>
          <a:solidFill>
            <a:srgbClr val="1ABEF8"/>
          </a:solidFill>
          <a:ln>
            <a:solidFill>
              <a:srgbClr val="1ABEF8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ငွေလုံးငွေရင်းရငွေ</a:t>
            </a:r>
            <a:endParaRPr lang="en-US" sz="2800" dirty="0" smtClean="0">
              <a:latin typeface="Myanmar2.1" pitchFamily="34" charset="0"/>
              <a:cs typeface="Myanmar2.1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၀၁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မော်တော်ယာဥ်ပစ္စည်းများရောင်းချခြင်း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၀၂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စက်ကိရိယာတန်ဆာပလာများ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ရောင်းချခြင်း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၀၃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ရုံးသုံးစက်ကိရိယာများရောင်းချခြင်း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၀၄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ပရိဘောဂပစ္စည်းများရောင်းချခြင်း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၀၅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ရေယာဥ်များရောင်းချခြင်း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၀၆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အဆောက်အအုံနှင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နေရာထိုင်ခင်းများရောင်းချခြင်း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၂၀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အခြားပစ္စည်းများရောင်းချခြင်း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4869B-54F4-42DF-A81C-3EE6F9CDE3F0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381124" y="984250"/>
            <a:ext cx="6772276" cy="5111750"/>
          </a:xfrm>
          <a:prstGeom prst="rect">
            <a:avLst/>
          </a:prstGeom>
          <a:solidFill>
            <a:srgbClr val="1ABEF8"/>
          </a:solidFill>
          <a:ln>
            <a:solidFill>
              <a:srgbClr val="1ABEF8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240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သာမန်အသုံးစရိတ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၀၁၀၀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လစာစရိတ်ချီးမ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ြှင့်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၀၂၀၀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ပြည်တွင်းခရီးစရိတ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1" fontAlgn="base">
              <a:spcBef>
                <a:spcPct val="0"/>
              </a:spcBef>
              <a:spcAft>
                <a:spcPts val="1000"/>
              </a:spcAft>
              <a:buFont typeface="Symbol" pitchFamily="18" charset="2"/>
              <a:buChar char="·"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၀၃၀၀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ပစ္စည်းများလုပ်အားနှင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ဆောင်ရွက်ပေးမှုအတွက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914400" marR="0" lvl="2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ကုန်ကျစရိတ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၀၄၀၀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ပြင်ဆင်ထိန်းသိမ်းစရိတ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1" fontAlgn="base">
              <a:spcBef>
                <a:spcPct val="0"/>
              </a:spcBef>
              <a:spcAft>
                <a:spcPts val="1000"/>
              </a:spcAft>
              <a:buFont typeface="Symbol" pitchFamily="18" charset="2"/>
              <a:buChar char="·"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၀၅၀၀	လွှ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ဲပြောင်းသုံးစွဲငွေ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lvl="1" fontAlgn="base">
              <a:spcBef>
                <a:spcPct val="0"/>
              </a:spcBef>
              <a:spcAft>
                <a:spcPts val="1000"/>
              </a:spcAft>
              <a:buFont typeface="Symbol" pitchFamily="18" charset="2"/>
              <a:buChar char="·"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၀၆၀၀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ဧည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်‌့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ခံက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ျွ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ေးမွေးစရိတ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1" fontAlgn="base">
              <a:spcBef>
                <a:spcPct val="0"/>
              </a:spcBef>
              <a:spcAft>
                <a:spcPts val="1000"/>
              </a:spcAft>
              <a:buFont typeface="Symbol" pitchFamily="18" charset="2"/>
              <a:buChar char="·"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ထောက်ပံ့ငွေ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lvl="1" fontAlgn="base">
              <a:spcBef>
                <a:spcPct val="0"/>
              </a:spcBef>
              <a:spcAft>
                <a:spcPts val="1000"/>
              </a:spcAft>
              <a:buFont typeface="Symbol" pitchFamily="18" charset="2"/>
              <a:buChar char="·"/>
            </a:pP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အတိုးပေးငွေ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9E83D-9F20-4B38-8EA4-C065CE045DC5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066800" y="685800"/>
            <a:ext cx="7162800" cy="5867400"/>
          </a:xfrm>
          <a:prstGeom prst="rect">
            <a:avLst/>
          </a:prstGeom>
          <a:solidFill>
            <a:srgbClr val="1ABEF8"/>
          </a:solidFill>
          <a:ln>
            <a:solidFill>
              <a:srgbClr val="1ABEF8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ငွေလုံးငွေရင်းအသုံးစရိတ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(၁)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ဆောက်လုပ်ရေး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(က)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ဆောင်ရွက်ဆဲ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(ခ)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ဖြည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စွက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(ဂ)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လုပ်ငန်းစီမံကိန်းသစ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(၂)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စက်ပစ္စည်း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(က)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ပြည်ပအကူအညီရငွေဖြင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ပစ္စည်းများ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၀ယ်ယူခြင်း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(ခ)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ရုံးသုံးစက်ကိရိယာများ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(ဂ)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ရုံးသုံးပရိဘောဂများ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	(ဃ)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အခြားရုံးသုံးပစ္စည်းများ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(င)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ရုံးသုံးယာဥ်များ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(၃)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အခြား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6A13C-9EF2-4BEF-AAE4-EB4E35868269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143000" y="1066800"/>
            <a:ext cx="7086600" cy="4495800"/>
          </a:xfrm>
          <a:prstGeom prst="rect">
            <a:avLst/>
          </a:prstGeom>
          <a:solidFill>
            <a:srgbClr val="1ABEF8"/>
          </a:solidFill>
          <a:ln>
            <a:solidFill>
              <a:srgbClr val="1ABEF8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ts val="3600"/>
              </a:spcBef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သာမန်အသုံးစရိတ်တွင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ငွေစာရင်းခေါင်းစဥ်အုပ်စုများ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ခွဲခြားထားပါသည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ပြည်သူ့ကျန်းမာရေးဦးစီးဌာန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(၁)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စီမံ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/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ဘဏ္ဍာ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(၂)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ပြည်သူ့ကျန်းမာရေး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(၃)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ရောဂါနှိမ်နင်းရေး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(၄)	သဘာ၀ဘေး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1DE52-8D9A-4729-8753-D981F0E2E5EE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066800" y="1143000"/>
            <a:ext cx="7086600" cy="4337050"/>
          </a:xfrm>
          <a:prstGeom prst="rect">
            <a:avLst/>
          </a:prstGeom>
          <a:solidFill>
            <a:srgbClr val="1ABEF8"/>
          </a:solidFill>
          <a:ln>
            <a:solidFill>
              <a:srgbClr val="1ABEF8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dirty="0" smtClean="0">
              <a:latin typeface="Myanmar2.1" pitchFamily="34" charset="0"/>
              <a:cs typeface="Myanmar2.1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(ခ)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ဦးစီးဌာနများမ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ှ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8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လိုက်နာကျင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8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သုံးရမည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 </a:t>
            </a:r>
            <a:r>
              <a:rPr kumimoji="0" lang="en-US" sz="28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ဘဏ္ဍာရေးဆိုင်ရာ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8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လုပ်ထုံးလုပ်နည်းများ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279D4-CC04-4C19-9159-784D1678B707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914400" y="914400"/>
            <a:ext cx="7239000" cy="4343400"/>
          </a:xfrm>
          <a:prstGeom prst="rect">
            <a:avLst/>
          </a:prstGeom>
          <a:solidFill>
            <a:srgbClr val="1ABEF8"/>
          </a:solidFill>
          <a:ln>
            <a:solidFill>
              <a:srgbClr val="1ABEF8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                                     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ငွေစာရင်းဆိုင်ရာလုပ်ငန်းများ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ဦးစီးဌာနများ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၏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အခြေခံစာရင်းပြုဌာနများအတွက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ငွေစာရင်း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	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ထိန်းသိမ်းရေးနည်းလမ်း</a:t>
            </a:r>
            <a:r>
              <a:rPr lang="en-US" sz="2200" baseline="0" dirty="0" err="1" smtClean="0">
                <a:latin typeface="Myanmar2.1" pitchFamily="34" charset="0"/>
                <a:cs typeface="Myanmar2.1" pitchFamily="34" charset="0"/>
              </a:rPr>
              <a:t>ည</a:t>
            </a:r>
            <a:r>
              <a:rPr lang="en-US" sz="2200" baseline="0" dirty="0" smtClean="0">
                <a:latin typeface="Myanmar2.1" pitchFamily="34" charset="0"/>
                <a:cs typeface="Myanmar2.1" pitchFamily="34" charset="0"/>
              </a:rPr>
              <a:t>ွှ</a:t>
            </a:r>
            <a:r>
              <a:rPr lang="en-US" sz="2200" baseline="0" dirty="0" err="1" smtClean="0">
                <a:latin typeface="Myanmar2.1" pitchFamily="34" charset="0"/>
                <a:cs typeface="Myanmar2.1" pitchFamily="34" charset="0"/>
              </a:rPr>
              <a:t>န်ကြားချက်အရ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ဌာနဆုိင်ရာ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စာရင်းများကို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ပြုစုရေးဆွဲရပါသည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်။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50000"/>
              </a:lnSpc>
              <a:spcBef>
                <a:spcPts val="1200"/>
              </a:spcBef>
              <a:buClrTx/>
              <a:buSzTx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0522-90A2-43A6-B7D1-E838571F1877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295400" y="1219200"/>
            <a:ext cx="6400800" cy="3876675"/>
          </a:xfrm>
          <a:prstGeom prst="rect">
            <a:avLst/>
          </a:prstGeom>
          <a:solidFill>
            <a:srgbClr val="1ABEF8"/>
          </a:solidFill>
          <a:ln>
            <a:solidFill>
              <a:srgbClr val="1ABEF8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ctr" defTabSz="914400" rtl="0" eaLnBrk="1" fontAlgn="base" latinLnBrk="0" hangingPunct="1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Myanmar2.1" pitchFamily="34" charset="0"/>
              <a:cs typeface="Arial" pitchFamily="34" charset="0"/>
            </a:endParaRPr>
          </a:p>
          <a:p>
            <a:pPr marL="457200" marR="0" lvl="1" indent="0" defTabSz="914400" rtl="0" eaLnBrk="1" fontAlgn="base" latinLnBrk="0" hangingPunct="1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Arial" pitchFamily="34" charset="0"/>
              </a:rPr>
              <a:t>                               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ဘဏ္ဍာရေးစည်းမျဥ်း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914400" marR="0" lvl="2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ငွေကြေးကိစ္စရပ်ဆိုင်ရာ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ရငွေ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/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သုံးငွေများအတွက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 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ဥပဒေ၊နည်းဥပဒေ၊အမိန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့်ညွှ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န်ကြားချက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 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လုပ်ထုံးလုပ်နည်းများ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80E-C932-4F47-9608-CF9266EC651C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610600" cy="6400800"/>
          </a:xfrm>
          <a:prstGeom prst="rect">
            <a:avLst/>
          </a:prstGeom>
          <a:solidFill>
            <a:srgbClr val="1ABEF8"/>
          </a:solidFill>
          <a:ln>
            <a:solidFill>
              <a:srgbClr val="1ABEF8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	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ငွေထုတ်စာရင်းတစ်ခုတွင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  <a:r>
              <a:rPr kumimoji="0" lang="en-US" sz="2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လိုအပ်ချက</a:t>
            </a:r>
            <a:r>
              <a:rPr kumimoji="0" lang="en-US" sz="2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</a:pPr>
            <a:endParaRPr kumimoji="0" lang="en-US" sz="22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ငွေထုတ်စာရင်းဖွင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လှစ်ခြင်း</a:t>
            </a:r>
            <a:endParaRPr kumimoji="0" lang="en-US" sz="22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ငွေထုတ်သူအရာရှိခန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အပ်ခြင်း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(DO)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ခွင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့်ပြုခွဲ‌ေ၀ချထားငွေရှိရမည်။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ခွင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ပြုငွေအကြောင်းကြားချက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Drawing Limit (DL)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ရှိရမည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သုံးလပတ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ရန်ပုံငွေစာရင်းဖွင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လှစ်ရမည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သို့မှသာ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ငွေထုတ်စာရင်းမ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ှ 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ငွေများကို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ထုတ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်ယူသုံးစွဲနိုင်မည်ဖြစ်ပါသည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်။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200" baseline="0" dirty="0" smtClean="0"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Myanmar2.1" pitchFamily="34" charset="0"/>
              <a:cs typeface="Myanmar2.1" pitchFamily="34" charset="0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F8292-299F-49E3-8A9D-65F5DAE87CB1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52600" y="1752600"/>
            <a:ext cx="5904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(က)	</a:t>
            </a:r>
            <a:r>
              <a:rPr lang="en-US" sz="2800" b="1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ရသုံးမှန်းခြေငွေစာရင်းရေးဆွဲရေးလုပ်ငန်းစဥ်များ</a:t>
            </a:r>
            <a:endParaRPr lang="en-US" sz="2800" dirty="0" smtClean="0"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776F9-3589-4F8D-90EA-1D88CCE43CD9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524000" y="914400"/>
            <a:ext cx="6324600" cy="4648200"/>
          </a:xfrm>
          <a:prstGeom prst="rect">
            <a:avLst/>
          </a:prstGeom>
          <a:solidFill>
            <a:srgbClr val="1ABEF8"/>
          </a:solidFill>
          <a:ln>
            <a:solidFill>
              <a:srgbClr val="1ABEF8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ငွေထုတ်သူအရာရှိခန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အပ်ခြင်း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50000"/>
              </a:lnSpc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ငွေထုတ်စာရင်း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MD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အတွက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ငွေထုတ်သူအရာရှိကို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သက်ဆိုင်ရာ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  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  </a:t>
            </a:r>
          </a:p>
          <a:p>
            <a:pPr marL="457200" marR="0" lvl="1" indent="0" algn="l" defTabSz="914400" rtl="0" eaLnBrk="1" fontAlgn="base" latinLnBrk="0" hangingPunct="1">
              <a:lnSpc>
                <a:spcPct val="150000"/>
              </a:lnSpc>
              <a:buClrTx/>
              <a:buSzTx/>
              <a:tabLst/>
            </a:pP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  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ဦးစီးဌာနကခန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အပ်ရန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MD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ငွေထုတ်စာရင်းအတွက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ငွေထုတ်သူအရာရှိ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အပြောင်းအလဲ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  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ဖြစ်တိုင်း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ဦးစီးဌာနသို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့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တင်ပြရန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ဦးစီးဌာနမ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ှ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မြန်မာ့စီးပွားရေးဘဏ်ရုံးချုပ်သို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့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အကြောင်းကြားစာ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  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ပေးပို့ပြီး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သက်ဆိုင်ရာ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မြန်မာ့စီးပွားရေးဘဏ်သို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့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ဆက်လက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  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အကြောင်းကြားပေးရန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5D6B4-D334-4CC3-A726-C8DACCA8BD65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219200" y="752475"/>
            <a:ext cx="7010400" cy="4962525"/>
          </a:xfrm>
          <a:prstGeom prst="rect">
            <a:avLst/>
          </a:prstGeom>
          <a:solidFill>
            <a:srgbClr val="1ABEF8"/>
          </a:solidFill>
          <a:ln>
            <a:solidFill>
              <a:srgbClr val="1ABEF8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Arial" pitchFamily="34" charset="0"/>
              </a:rPr>
              <a:t>                       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ခွင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ပြုငွေအကြောင်းကြားချက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D.L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)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marL="457200" marR="0" lvl="1" indent="0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မိမိတို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့‌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ေငွထုတ်စာရင်းမ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ှ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ကျခံသုံးစွဲရန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လိုအပ်ငွေများကို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ငွေထုတ်စာရင်း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မှထုတ်ယူနိုင်ရန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ရုံးချုပ်မ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ှ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မြန်မာ့စီးပွားရေးဘဏ်သို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့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ငွေထုတ်ကန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သတ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ချက်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ကို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(၃)လ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တစ်ကြိမ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ဖွင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လှစ်ပေးရမည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marL="457200" marR="0" lvl="1" indent="0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ရသုံးမှန်းခြေအရ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ခွင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ပြုငွေနှင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ပြည်ထောင်စုဘဏ္ဍာရန်ပုံငွေနှင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ဆက်စပ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နေသောက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ြွ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ေးမြီအပ်ငွေယာယီစာရင်းများအတွက်ခွင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့်ပြုငွေများပါ၀င်ပါသည်။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A9596-9D87-4CEF-898C-A6F438A8F55F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066800" y="152400"/>
            <a:ext cx="7162800" cy="6553200"/>
          </a:xfrm>
          <a:prstGeom prst="rect">
            <a:avLst/>
          </a:prstGeom>
          <a:solidFill>
            <a:srgbClr val="1ABEF8"/>
          </a:solidFill>
          <a:ln>
            <a:solidFill>
              <a:srgbClr val="1ABEF8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ငွေထုတ်သူအရာရှိတာ၀န်</a:t>
            </a:r>
          </a:p>
          <a:p>
            <a:pPr marL="457200" marR="0" lvl="1" indent="0" defTabSz="914400" rtl="0" eaLnBrk="1" fontAlgn="base" latinLnBrk="0" hangingPunct="1">
              <a:lnSpc>
                <a:spcPct val="150000"/>
              </a:lnSpc>
              <a:buClrTx/>
              <a:buSzTx/>
              <a:tabLst/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(က)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ထိုးမြဲလက်မှတ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457200" marR="0" lvl="1" indent="0" defTabSz="914400" rtl="0" eaLnBrk="1" fontAlgn="base" latinLnBrk="0" hangingPunct="1">
              <a:lnSpc>
                <a:spcPct val="150000"/>
              </a:lnSpc>
              <a:buClrTx/>
              <a:buSzTx/>
              <a:tabLst/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(ခ)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စာရင်းစစ်ဆေးမှု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marL="457200" marR="0" lvl="1" indent="0" defTabSz="914400" rtl="0" eaLnBrk="1" fontAlgn="base" latinLnBrk="0" hangingPunct="1">
              <a:lnSpc>
                <a:spcPct val="150000"/>
              </a:lnSpc>
              <a:buClrTx/>
              <a:buSzTx/>
              <a:tabLst/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(ဂ)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ဘောက်ချာခိုင်လုံမှု၊လက်ခံရရှိမှု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marL="457200" marR="0" lvl="1" indent="0" defTabSz="914400" rtl="0" eaLnBrk="1" fontAlgn="base" latinLnBrk="0" hangingPunct="1">
              <a:lnSpc>
                <a:spcPct val="150000"/>
              </a:lnSpc>
              <a:buClrTx/>
              <a:buSzTx/>
              <a:tabLst/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(ဃ)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ပုံစံ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/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သတ်မှတ်ကာလ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marL="457200" marR="0" lvl="1" indent="0" defTabSz="914400" rtl="0" eaLnBrk="1" fontAlgn="base" latinLnBrk="0" hangingPunct="1">
              <a:lnSpc>
                <a:spcPct val="150000"/>
              </a:lnSpc>
              <a:buClrTx/>
              <a:buSzTx/>
              <a:tabLst/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(င)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စာရင်းမှတ်တမ်းများ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ထိန်းသိမ်းရန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457200" marR="0" lvl="1" indent="0" defTabSz="914400" rtl="0" eaLnBrk="1" fontAlgn="base" latinLnBrk="0" hangingPunct="1">
              <a:lnSpc>
                <a:spcPct val="150000"/>
              </a:lnSpc>
              <a:buClrTx/>
              <a:buSzTx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(စ)	ခွဲ‌ေ၀ရန်ပုံငွေထက်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ပိုမိုသုံးစွဲခြင်းမပြုရ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marL="457200" marR="0" lvl="1" indent="0" defTabSz="914400" rtl="0" eaLnBrk="1" fontAlgn="base" latinLnBrk="0" hangingPunct="1">
              <a:lnSpc>
                <a:spcPct val="150000"/>
              </a:lnSpc>
              <a:buClrTx/>
              <a:buSzTx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(ဆ)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သုံးစွဲရန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ရည်ရွယ်ထားသည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ကိစ္စရပ်အတွက်သာ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marL="457200" marR="0" lvl="1" indent="0" defTabSz="914400" rtl="0" eaLnBrk="1" fontAlgn="base" latinLnBrk="0" hangingPunct="1">
              <a:lnSpc>
                <a:spcPct val="150000"/>
              </a:lnSpc>
              <a:buClrTx/>
              <a:buSzTx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(ဇ)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အသုံးစရိတ်ကျခံရန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အခြေခံအချက်နှင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ကိုက်ညီရမည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marL="457200" marR="0" lvl="1" indent="0" defTabSz="914400" rtl="0" eaLnBrk="1" fontAlgn="base" latinLnBrk="0" hangingPunct="1">
              <a:lnSpc>
                <a:spcPct val="150000"/>
              </a:lnSpc>
              <a:buClrTx/>
              <a:buSzTx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(စျ)	ခွဲ‌ေ၀ချထားငွေထက်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ပိုသုံး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/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ပိုလ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ျှ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ံလျင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ရန်ပုံငွေညှိနှိုင်းဆောင်ရွက်ရန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နှင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</a:p>
          <a:p>
            <a:pPr marL="457200" marR="0" lvl="1" indent="0" defTabSz="914400" rtl="0" eaLnBrk="1" fontAlgn="base" latinLnBrk="0" hangingPunct="1">
              <a:lnSpc>
                <a:spcPct val="150000"/>
              </a:lnSpc>
              <a:buClrTx/>
              <a:buSzTx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   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ရန်ပုံငွေလိုအပ်ပါက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တွက်ချက်မှုများနှင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 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ရန်ပုံငွေတင်ပြတောင်းခံရန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457200" marR="0" lvl="1" indent="0" defTabSz="914400" rtl="0" eaLnBrk="1" fontAlgn="base" latinLnBrk="0" hangingPunct="1">
              <a:lnSpc>
                <a:spcPct val="150000"/>
              </a:lnSpc>
              <a:buClrTx/>
              <a:buSzTx/>
              <a:tabLst/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(ည)	</a:t>
            </a:r>
            <a:r>
              <a:rPr lang="en-US" sz="2200" dirty="0" err="1" smtClean="0">
                <a:latin typeface="Myanmar2" pitchFamily="34" charset="0"/>
                <a:cs typeface="Myanmar2" pitchFamily="34" charset="0"/>
              </a:rPr>
              <a:t>ပြီးခဲ့သောဘဏ္ဍာနှစ်မ</a:t>
            </a:r>
            <a:r>
              <a:rPr lang="en-US" sz="2200" dirty="0" smtClean="0">
                <a:latin typeface="Myanmar2" pitchFamily="34" charset="0"/>
                <a:cs typeface="Myanmar2" pitchFamily="34" charset="0"/>
              </a:rPr>
              <a:t>ှ </a:t>
            </a:r>
            <a:r>
              <a:rPr lang="en-US" sz="2200" dirty="0" err="1" smtClean="0">
                <a:latin typeface="Myanmar2" pitchFamily="34" charset="0"/>
                <a:cs typeface="Myanmar2" pitchFamily="34" charset="0"/>
              </a:rPr>
              <a:t>အသုံးစရိတ်များ</a:t>
            </a:r>
            <a:r>
              <a:rPr lang="en-US" sz="2200" dirty="0" smtClean="0">
                <a:latin typeface="Myanmar2" pitchFamily="34" charset="0"/>
                <a:cs typeface="Myanmar2" pitchFamily="34" charset="0"/>
              </a:rPr>
              <a:t>(</a:t>
            </a:r>
            <a:r>
              <a:rPr lang="en-US" sz="2200" dirty="0" err="1" smtClean="0">
                <a:latin typeface="Myanmar2" pitchFamily="34" charset="0"/>
                <a:cs typeface="Myanmar2" pitchFamily="34" charset="0"/>
              </a:rPr>
              <a:t>မီတာ၊တယ်လီဖုန်းတို့မှအပ</a:t>
            </a:r>
            <a:r>
              <a:rPr lang="en-US" sz="2200" dirty="0" smtClean="0">
                <a:latin typeface="Myanmar2" pitchFamily="34" charset="0"/>
                <a:cs typeface="Myanmar2" pitchFamily="34" charset="0"/>
              </a:rPr>
              <a:t>)</a:t>
            </a:r>
            <a:r>
              <a:rPr lang="en-US" sz="2200" dirty="0" err="1" smtClean="0">
                <a:latin typeface="Myanmar2" pitchFamily="34" charset="0"/>
                <a:cs typeface="Myanmar2" pitchFamily="34" charset="0"/>
              </a:rPr>
              <a:t>ကို</a:t>
            </a:r>
            <a:endParaRPr lang="en-US" sz="2200" dirty="0" smtClean="0">
              <a:latin typeface="Myanmar2" pitchFamily="34" charset="0"/>
              <a:cs typeface="Myanmar2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200" dirty="0" smtClean="0">
                <a:latin typeface="Myanmar2" pitchFamily="34" charset="0"/>
                <a:cs typeface="Myanmar2" pitchFamily="34" charset="0"/>
              </a:rPr>
              <a:t>	</a:t>
            </a:r>
            <a:r>
              <a:rPr lang="en-US" sz="2200" dirty="0" err="1" smtClean="0">
                <a:latin typeface="Myanmar2" pitchFamily="34" charset="0"/>
                <a:cs typeface="Myanmar2" pitchFamily="34" charset="0"/>
              </a:rPr>
              <a:t>လက်ရှိဘဏ္ဍာရေးနှစ်မှကျခံသုံးစွဲခွင</a:t>
            </a:r>
            <a:r>
              <a:rPr lang="en-US" sz="22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200" dirty="0" err="1" smtClean="0">
                <a:latin typeface="Myanmar2" pitchFamily="34" charset="0"/>
                <a:cs typeface="Myanmar2" pitchFamily="34" charset="0"/>
              </a:rPr>
              <a:t>မပြုရ၊ဦးစီးဌာနမှခွင</a:t>
            </a:r>
            <a:r>
              <a:rPr lang="en-US" sz="22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200" dirty="0" err="1" smtClean="0">
                <a:latin typeface="Myanmar2" pitchFamily="34" charset="0"/>
                <a:cs typeface="Myanmar2" pitchFamily="34" charset="0"/>
              </a:rPr>
              <a:t>ပြုမိန</a:t>
            </a:r>
            <a:r>
              <a:rPr lang="en-US" sz="2200" dirty="0" smtClean="0">
                <a:latin typeface="Myanmar2" pitchFamily="34" charset="0"/>
                <a:cs typeface="Myanmar2" pitchFamily="34" charset="0"/>
              </a:rPr>
              <a:t>့်</a:t>
            </a:r>
            <a:r>
              <a:rPr lang="en-US" sz="2200" dirty="0" err="1" smtClean="0">
                <a:latin typeface="Myanmar2" pitchFamily="34" charset="0"/>
                <a:cs typeface="Myanmar2" pitchFamily="34" charset="0"/>
              </a:rPr>
              <a:t>ပါရမည</a:t>
            </a:r>
            <a:r>
              <a:rPr lang="en-US" sz="2200" dirty="0" smtClean="0">
                <a:latin typeface="Myanmar2" pitchFamily="34" charset="0"/>
                <a:cs typeface="Myanmar2" pitchFamily="34" charset="0"/>
              </a:rPr>
              <a:t>်။</a:t>
            </a:r>
          </a:p>
          <a:p>
            <a:pPr marL="457200" marR="0" lvl="1" indent="0" defTabSz="914400" rtl="0" eaLnBrk="1" fontAlgn="base" latinLnBrk="0" hangingPunct="1">
              <a:lnSpc>
                <a:spcPct val="150000"/>
              </a:lnSpc>
              <a:buClrTx/>
              <a:buSzTx/>
              <a:tabLst/>
            </a:pP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36A9-52B0-4D43-BE48-6C9FE149C010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143000" y="990600"/>
            <a:ext cx="7162800" cy="5410200"/>
          </a:xfrm>
          <a:prstGeom prst="rect">
            <a:avLst/>
          </a:prstGeom>
          <a:solidFill>
            <a:srgbClr val="1ABEF8"/>
          </a:solidFill>
          <a:ln>
            <a:solidFill>
              <a:srgbClr val="1ABEF8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Myanmar2.1" pitchFamily="34" charset="0"/>
                <a:cs typeface="Arial" pitchFamily="34" charset="0"/>
              </a:rPr>
              <a:t>                                           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ရငွေများ</a:t>
            </a:r>
            <a:endParaRPr lang="en-US" sz="2400" b="1" dirty="0" smtClean="0">
              <a:latin typeface="Myanmar2.1" pitchFamily="34" charset="0"/>
              <a:cs typeface="Myanmar2.1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အခြေခံမ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ူ</a:t>
            </a:r>
            <a:endParaRPr lang="en-US" sz="2400" b="1" dirty="0" smtClean="0">
              <a:latin typeface="Myanmar2.1" pitchFamily="34" charset="0"/>
              <a:cs typeface="Myanmar2.1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(က)	တရား၀င်ငွေစက္ကူ/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အက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ြွ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ေ၊ငွေတောင်းခံခွင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ရှိသောချက်လက်မှတ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457200" marR="0" lvl="1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ဘဏ်ငွေလ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ွှ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ဲလက်မှတ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457200" marR="0" lvl="1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(ခ)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ဘဏ်သို့ချက်ချင်းပေးသွင်းရန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457200" marR="0" lvl="1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(ဂ)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ဌာနဆိုင်ရာရငွေကို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အသုံးစရိတ်အဖြစ်သုံးစွဲခြင်းမပြု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ECCF-691C-48DF-98C4-E51C34526CA3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066800" y="228600"/>
            <a:ext cx="7239000" cy="6019800"/>
          </a:xfrm>
          <a:prstGeom prst="rect">
            <a:avLst/>
          </a:prstGeom>
          <a:solidFill>
            <a:srgbClr val="1ABEF8"/>
          </a:solidFill>
          <a:ln>
            <a:solidFill>
              <a:srgbClr val="1ABEF8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                                        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ပေးငွေများ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b="1" dirty="0" err="1" smtClean="0">
                <a:latin typeface="Myanmar2.1" pitchFamily="34" charset="0"/>
                <a:cs typeface="Myanmar2.1" pitchFamily="34" charset="0"/>
              </a:rPr>
              <a:t>အခြေခံမူ</a:t>
            </a:r>
            <a:endParaRPr kumimoji="0" lang="en-US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ချက်ချင်းပေးချေရန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မလိုအပ်ဘဲ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ဘဏ်မ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ှ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ငွေထုတ်ယူထားခြင်း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မပြုရ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ချက်ချင်းပေးချေသင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ပါလျက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မပေးချေပဲမပြုရ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အစိုးရငွေထုတ်စာရင်းမ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ှ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ထုတ်ယူပြီး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အခြား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သို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့)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ဘဏ်တစ်ခုခုတွင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သီးခြား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    </a:t>
            </a: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  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စာရင်းရှင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ဖွင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လှစ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်၍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အပ်နှံခြင်းမပြုရ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အသုံးစရိတ်အတွက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  <a:r>
              <a:rPr kumimoji="0" lang="en-US" sz="2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အခြေခံမူ</a:t>
            </a:r>
            <a:endParaRPr kumimoji="0" lang="en-US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အထူး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/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ယေဘုယျခွင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ပြုမိန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ရှိရမည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457200" marR="0" lvl="1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လုံလောက်သော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ရန်ပုံငွေလျာထား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ဘဏ္ဍာရေးစည်းမျဥ်းနှင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အညီဖြစ်ရမည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3009D-1D87-449B-A16F-FBAAAAF90BC9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295400" y="990600"/>
            <a:ext cx="6858000" cy="4953000"/>
          </a:xfrm>
          <a:prstGeom prst="rect">
            <a:avLst/>
          </a:prstGeom>
          <a:solidFill>
            <a:srgbClr val="1ABEF8"/>
          </a:solidFill>
          <a:ln>
            <a:solidFill>
              <a:srgbClr val="1ABEF8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Arial" pitchFamily="34" charset="0"/>
              </a:rPr>
              <a:t>                                             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ဘဏ္ဍာရေးကျင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စဥ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  <a:endParaRPr lang="en-US" sz="2000" dirty="0" smtClean="0"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1200"/>
              </a:spcBef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အမှန်တကယ်လိုအပ်သည်ထက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ပိုမိုမသုံးစွဲရ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ကိုယ်ပိုင်ငွေသုံးစွဲသကဲ့သို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့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ချင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ချိန်သုံးစွဲရန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မိမိအား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တိုက်ရိုက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်/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သွယ်ဝိုက်အကျိုးဖြစ်ထွန်းစေမည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အမိန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မချမှတ်ရ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ပြည်သူ့ဘဏ္ဍာငွေကို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ပုဂ္ဂိုလ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်/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အဖွဲ့အစည်း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တစ်ခုခု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၏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အထူးအခွင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အရေး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buClrTx/>
              <a:buSzTx/>
              <a:tabLst/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  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အနေဖြင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အသုံးမပြုရ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နိုင်ငံတော်တာ၀န်ထမ်းဆောင်ရာတွင်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ကုန်ကျစရိတ်ကို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ကာမိစေရန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 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buClrTx/>
              <a:buSzTx/>
              <a:tabLst/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   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ခွင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ပြုသည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်‌့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စရိတ်များသည်အမြတ်အစွန်းမဖြစ်ရ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E96F-7B04-4A60-9338-6B1694B29512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7696200" cy="6096000"/>
          </a:xfrm>
          <a:prstGeom prst="rect">
            <a:avLst/>
          </a:prstGeom>
          <a:solidFill>
            <a:srgbClr val="1ABEF8"/>
          </a:solidFill>
          <a:ln>
            <a:solidFill>
              <a:srgbClr val="1ABEF8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Arial" pitchFamily="34" charset="0"/>
              </a:rPr>
              <a:t>                                             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ခရီးစရိတ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အခြေခံစည်းမျဥ်းများ</a:t>
            </a: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aseline="0" dirty="0" smtClean="0">
                <a:latin typeface="Myanmar2.1" pitchFamily="34" charset="0"/>
                <a:cs typeface="Myanmar2.1" pitchFamily="34" charset="0"/>
              </a:rPr>
              <a:t>(က)	ခရီးသွား၀န်ထမ်းအတွက်သာ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ဖြစ်ခြင်း</a:t>
            </a:r>
            <a:endParaRPr lang="en-US" sz="2000" dirty="0" smtClean="0"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(ခ)	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ပြည်သူ့အကျိုး</a:t>
            </a:r>
            <a:r>
              <a:rPr lang="en-US" sz="2000" baseline="0" dirty="0" err="1" smtClean="0">
                <a:latin typeface="Myanmar2.1" pitchFamily="34" charset="0"/>
                <a:cs typeface="Myanmar2.1" pitchFamily="34" charset="0"/>
              </a:rPr>
              <a:t>သက်ရောက်သော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ခရီးအတွက်ကုန်ကျခြင်း</a:t>
            </a:r>
            <a:endParaRPr lang="en-US" sz="2000" dirty="0" smtClean="0"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(ဂ)	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ခရီးသွားရာ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၌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မကုန်က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ျ၍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မဖြစ်ခြင်း</a:t>
            </a:r>
            <a:endParaRPr lang="en-US" sz="2000" dirty="0" smtClean="0"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(ဃ)	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လျာထားရန်ပုံ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ငွေရှိခြင်း</a:t>
            </a:r>
            <a:endParaRPr lang="en-US" sz="2000" dirty="0" smtClean="0"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		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ခရီးစရိတ်ငွေတောင်းခံလ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ွှာ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         - 	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သတ်မှတ်ပြဌာန်းပုံစံများ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အသုံးပြုရမည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1" fontAlgn="base">
              <a:lnSpc>
                <a:spcPct val="150000"/>
              </a:lnSpc>
              <a:spcAft>
                <a:spcPct val="0"/>
              </a:spcAft>
            </a:pP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		ပြန်တမ်း၀င်အရာရှိ	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TF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 45</a:t>
            </a:r>
          </a:p>
          <a:p>
            <a:pPr lvl="1" fontAlgn="base">
              <a:lnSpc>
                <a:spcPct val="150000"/>
              </a:lnSpc>
              <a:spcAft>
                <a:spcPct val="0"/>
              </a:spcAft>
            </a:pP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		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အမှုထမ်း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		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TF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 46</a:t>
            </a:r>
          </a:p>
          <a:p>
            <a:pPr lvl="1" fontAlgn="base">
              <a:lnSpc>
                <a:spcPct val="150000"/>
              </a:lnSpc>
              <a:spcAft>
                <a:spcPct val="0"/>
              </a:spcAft>
            </a:pP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-	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ခရီးသွားလာခြင်းအတွက်ခွင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ပြုမိန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့်</a:t>
            </a:r>
          </a:p>
          <a:p>
            <a:pPr lvl="1" fontAlgn="base">
              <a:lnSpc>
                <a:spcPct val="150000"/>
              </a:lnSpc>
              <a:spcAft>
                <a:spcPct val="0"/>
              </a:spcAft>
            </a:pP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-	ခရီးအကွာအ‌ေ၀း၊အသုံးပြုယာဥ်အမျိုးအစား၊အခနှုန်းဖော်ပြ</a:t>
            </a:r>
          </a:p>
          <a:p>
            <a:pPr lvl="1" fontAlgn="base">
              <a:lnSpc>
                <a:spcPct val="150000"/>
              </a:lnSpc>
              <a:spcAft>
                <a:spcPct val="0"/>
              </a:spcAft>
            </a:pP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-	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အချိန်ကာလ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(၃)လ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ထက်ကျော်လွန်သော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ခရီးစရိတ်တောင်းခံလ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ွှ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ာကို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  	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ငွေထုတ်ပေးခြင်းမပြု</a:t>
            </a:r>
            <a:endParaRPr lang="en-US" sz="2000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lnSpc>
                <a:spcPct val="150000"/>
              </a:lnSpc>
              <a:spcAft>
                <a:spcPct val="0"/>
              </a:spcAft>
            </a:pPr>
            <a:endParaRPr lang="en-US" sz="2000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FontTx/>
              <a:buChar char="-"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BC830-BFF0-4A8B-8AB2-90BAD7C88953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04800" y="533400"/>
            <a:ext cx="8610600" cy="5715000"/>
          </a:xfrm>
          <a:prstGeom prst="rect">
            <a:avLst/>
          </a:prstGeom>
          <a:solidFill>
            <a:srgbClr val="1ABEF8"/>
          </a:solidFill>
          <a:ln>
            <a:solidFill>
              <a:srgbClr val="1ABEF8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                                            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ချက်လက်မှတ်စနစ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50000"/>
              </a:lnSpc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ပထမအကြိမ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ချက်အမှာစာ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/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ပုံနှိပ်ပုံစံ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914400" marR="0" lvl="2" indent="0" algn="l" defTabSz="914400" rtl="0" eaLnBrk="1" fontAlgn="base" latinLnBrk="0" hangingPunct="1">
              <a:lnSpc>
                <a:spcPct val="150000"/>
              </a:lnSpc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(၁)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ပစ္စည်းပေးသွင်းသူအား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သို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့)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လုပ်ငန်းလုပ်ဆောင်သူအားမျဥ်းသားချက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လက်မှတ်ဖြင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ပေးချေရမည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marL="914400" marR="0" lvl="2" indent="0" algn="l" defTabSz="914400" rtl="0" eaLnBrk="1" fontAlgn="base" latinLnBrk="0" hangingPunct="1">
              <a:lnSpc>
                <a:spcPct val="150000"/>
              </a:lnSpc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(၂)	အစိုးရ၀န်ထမ်းများ Order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Cheque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အမိန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ပေးချက်လက်မှတ်ဖြင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 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ထုတ်ပေးနိုင်ပါသည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marL="914400" marR="0" lvl="2" indent="0" algn="l" defTabSz="914400" rtl="0" eaLnBrk="1" fontAlgn="base" latinLnBrk="0" hangingPunct="1">
              <a:lnSpc>
                <a:spcPct val="150000"/>
              </a:lnSpc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(၃)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လစာ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၂၅၀,၀၀၀ိ/-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နှုန်းနှင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အထက်ကို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ဘဏ်တွင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စာရင်းရှင်ဖွင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လှစ်ပြီး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	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လစာငွေကို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ထုတ်ယူရန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914400" marR="0" lvl="2" indent="0" algn="l" defTabSz="914400" rtl="0" eaLnBrk="1" fontAlgn="base" latinLnBrk="0" hangingPunct="1">
              <a:lnSpc>
                <a:spcPct val="150000"/>
              </a:lnSpc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(၄)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ချက်လက်မှတ်သက်တမ်းမှာ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(၃)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လဖြစ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်၍ (၃)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လအတွင်း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အပြီးရှင်းလင်း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စေရမည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marL="914400" marR="0" lvl="2" indent="0" algn="l" defTabSz="914400" rtl="0" eaLnBrk="1" fontAlgn="base" latinLnBrk="0" hangingPunct="1">
              <a:lnSpc>
                <a:spcPct val="150000"/>
              </a:lnSpc>
              <a:buClrTx/>
              <a:buSzTx/>
              <a:buFontTx/>
              <a:buNone/>
              <a:tabLst/>
            </a:pP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33906-AB12-4A66-810E-5B48DD2EC48E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81000" y="609600"/>
            <a:ext cx="8305800" cy="5562600"/>
          </a:xfrm>
          <a:prstGeom prst="rect">
            <a:avLst/>
          </a:prstGeom>
          <a:solidFill>
            <a:srgbClr val="1ABEF8"/>
          </a:solidFill>
          <a:ln>
            <a:solidFill>
              <a:srgbClr val="1ABEF8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2" fontAlgn="base">
              <a:lnSpc>
                <a:spcPct val="150000"/>
              </a:lnSpc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(၅)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မြို့နယ်ခြားက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ချက်လက်မှတ်ဖြင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့်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မပေးချေနိုင်သဖြင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့်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ဘဏ်ငွေလ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ွှ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ဲစနစ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 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ကိုအသုံးပြုရသည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lvl="2" fontAlgn="base">
              <a:lnSpc>
                <a:spcPct val="150000"/>
              </a:lnSpc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(၆)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နိုင်ငံတော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်၏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ငွေကြေးကိစ္စဆောင်ရွက်ရာတွင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ငွေသားပေးချေမှုကို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ရှောင်ကျဥ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်/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ချက်လက်မှတ်စနစ်ကိုကျင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သုံး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lvl="2" fontAlgn="base">
              <a:lnSpc>
                <a:spcPct val="150000"/>
              </a:lnSpc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(၇)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ချက်လက်မှတ်ကို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ငွေထုတ်သူအရာရှိမ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ှ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လုံခြုံစွာသိမ်းဆည်းထားရမည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lvl="2" fontAlgn="base">
              <a:lnSpc>
                <a:spcPct val="150000"/>
              </a:lnSpc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(၈)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ဘဏ်သို့ပေးသွင်းငွေနှင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့်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ထုတ်ယူငွေများ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မှန်ကန်ရေးအတွက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ဘဏ်မ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ှ 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ဘဏ်စာရင်းမရရှိသေးစေကာမူ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ဘဏ်နှင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စာရင်းကိုက်ညှိမှုကို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ပြုလုပ်ရမည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DBCE-DB3A-474E-96DA-1FCEE8E199EE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838200" y="381000"/>
            <a:ext cx="7543800" cy="6248400"/>
          </a:xfrm>
          <a:prstGeom prst="rect">
            <a:avLst/>
          </a:prstGeom>
          <a:solidFill>
            <a:srgbClr val="1ABEF8"/>
          </a:solidFill>
          <a:ln>
            <a:solidFill>
              <a:srgbClr val="1ABEF8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(၁)	-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ငွေထုတ်စာရင်းဖွင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လှစ်ခြင်း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(၂)	-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ရန်ပုံငွေလ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ွှ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ဲအပ်စာရင်းပြင်ဆင်ရေးဆွဲခြင်း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ဌစ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(၃)	-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ရန်ပုံငွေလ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ွှ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ဲအပ်စာရင်းပေးပို့ခြင်း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(၄)	-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ချက်လက်မှတ်သိုလှောင်မှတ်ပုံတင်စာအုပ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ဌစ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(၅)	-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ငွေစာရင်းစာအုပ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(၆)	-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ငွေစာရင်းစာအုပ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လက်ကျန်ရှင်းတမ်း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ဌစ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(၇)	-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ဘဏ်ရငွေစာရင်းစာအုပ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  <a:endParaRPr kumimoji="0" lang="en-US" sz="22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lang="en-US" sz="2200" baseline="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200" baseline="0" dirty="0" smtClean="0">
                <a:latin typeface="Myanmar2.1" pitchFamily="34" charset="0"/>
                <a:cs typeface="Myanmar2.1" pitchFamily="34" charset="0"/>
              </a:rPr>
              <a:t>(၈)	-	</a:t>
            </a:r>
            <a:r>
              <a:rPr lang="en-US" sz="2200" baseline="0" dirty="0" err="1" smtClean="0">
                <a:latin typeface="Myanmar2.1" pitchFamily="34" charset="0"/>
                <a:cs typeface="Myanmar2.1" pitchFamily="34" charset="0"/>
              </a:rPr>
              <a:t>ဘဏ်ပေးငွေစာရင်းစာအုပ</a:t>
            </a:r>
            <a:r>
              <a:rPr lang="en-US" sz="2200" baseline="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fontAlgn="base">
              <a:lnSpc>
                <a:spcPct val="150000"/>
              </a:lnSpc>
              <a:spcBef>
                <a:spcPts val="600"/>
              </a:spcBef>
            </a:pP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(၉)	-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ငွေစာရင်းခေါင်းစဥ်အလိုက်အခြေပြစာရင်း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endParaRPr lang="en-US" sz="2200" baseline="0" dirty="0" smtClean="0">
              <a:latin typeface="Myanmar2.1" pitchFamily="34" charset="0"/>
              <a:cs typeface="Myanmar2.1" pitchFamily="34" charset="0"/>
            </a:endParaRPr>
          </a:p>
          <a:p>
            <a:pPr marL="914400" marR="0" lvl="2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59457-F832-48EC-8D5B-B8810578C6F0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4800" y="-76199"/>
            <a:ext cx="85344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ပြည်ထောင်စု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၏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ရသုံးခန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မှန်းခြေငွေစာရင်းဆိုင်ရာလုပ်ငန်းစဥ်များမှာ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အောက်ပ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ါ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အတိုင်း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ဖြစ်ပါသည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်။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	(က)	ရေးဆွဲရန်တာ၀န်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	(ခ)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ရေးဆွဲခြင်း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	(ဂ)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အဆင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ဆင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စိစစ်ခြင်း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	(ဃ)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အတည်ပြုပြဌာန်းခြင်း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	(င)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အကောင်အထည်ဖော်ဆောင်ရွက်ခြင်း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	(စ)	တာ၀န်ပိုင်းခြားဖော်ထုတ်ခြင်း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(က)	ရေးဆွဲရန်တာ၀န်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	-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ပြည်ထောင်စုအစိုးရအဖွဲ့ကိုယ်စား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စီမံကိန်းနှင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့် ဘဏ္ဍာရေး၀န်ကြီးဌာန က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ရေးဆွဲ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	-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ဌာနအဖွဲ့အစည်း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အသီးသီးမ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ှ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ရရှိသည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့်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အချက်အလက်များပေ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ါ်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မူတည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်၍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ရေးဆွဲ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DD56D-CD7C-4EE1-A24F-1037AC610710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990600" y="381000"/>
            <a:ext cx="7467600" cy="5867400"/>
          </a:xfrm>
          <a:prstGeom prst="rect">
            <a:avLst/>
          </a:prstGeom>
          <a:solidFill>
            <a:srgbClr val="1ABEF8"/>
          </a:solidFill>
          <a:ln>
            <a:solidFill>
              <a:srgbClr val="1ABEF8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ဌစ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(၁၀)	-	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လစဥ်ငွေစာရင်းရှင်းတမ်း</a:t>
            </a:r>
            <a:endParaRPr kumimoji="0" lang="en-US" sz="22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(၁၁)	-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ဘဏ်နှင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လစဥ်စာရင်းညှိနှိုင်းမှုဇယား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ဌစ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(၁၂)	-	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ကြေွးမ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ြှ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ီနှင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အပ်ငွေစာရင်းအတွက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အပေါင်းအနှုတ်စာရင်းဇယား</a:t>
            </a:r>
            <a:endParaRPr kumimoji="0" lang="en-US" sz="22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(၁၃)	-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အသေးအဖွဲသုံးငွေစာရင်းစာအုပ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ဌစ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(၁၄)	-	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ကြိုတင်ထုတ်ပေးငွေ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မှတ်ပုံတင်စာအုပ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(၁၅)	-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အပ်ငွေမှတ်ပုံစာအုပ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ဌစ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(၁၆)	-	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ယာယီစာရင်းမှတ်ပုံစာအုပ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3B66-4EC5-4D11-BC0B-2A2AACA683DD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143000" y="228600"/>
            <a:ext cx="7010400" cy="6096000"/>
          </a:xfrm>
          <a:prstGeom prst="rect">
            <a:avLst/>
          </a:prstGeom>
          <a:solidFill>
            <a:srgbClr val="1ABEF8"/>
          </a:solidFill>
          <a:ln>
            <a:solidFill>
              <a:srgbClr val="1ABEF8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လစဥ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ငွေစာရင်းရေးဆွဲခြင်း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ခွင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ပြုရန်ပုံငွေများမှကျခံသုံးစွဲပြီးနောက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အသုံးစရိတ်ရှင်းတမ်းများကို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  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လဆန်းပြီး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(၇)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ရက်အတွင်း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မပျက်မကွက်ပေးပို့ရမည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marL="457200" marR="0" lvl="1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ပူးတွဲပါရှိရမည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စာရင်းများ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(၁)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ပုံစံ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ဌစ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(၆)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ငွေစာရင်းစာအုပ်လက်ကျန်ရှင်းတမ်း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(၂)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ပုံစံ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ဌစ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(၇)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ဘဏ်ရငွေစာရင်း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(၃)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ပုံစံ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ဌစ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(၈)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ဘဏ်ပေးငွေစာရင်း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(၄)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ပုံစံ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ဌစ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(၁၀)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လစဥ်ငွေစာရင်းရှင်းတမ်း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(၅)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ပုံစံ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ဌစ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(၁၂)ကြွ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ေးမြီအပ်ငွေ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အပေါင်းအနှုတ်စာရင်းဇယား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(၆)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ပုံစံ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ဌစ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(၁၁)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ဘဏ်နှင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လစဥ်စာရင်းကိုက်ညှိမှုဇယား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(၇)	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ဘဏ်စာရင်းမိတ္တူမှန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F281-1D8E-4163-ACB1-E96B2D802E18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143000" y="228600"/>
            <a:ext cx="7010400" cy="6096000"/>
          </a:xfrm>
          <a:prstGeom prst="rect">
            <a:avLst/>
          </a:prstGeom>
          <a:solidFill>
            <a:srgbClr val="1ABEF8"/>
          </a:solidFill>
          <a:ln>
            <a:solidFill>
              <a:srgbClr val="1ABEF8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လစဥ်ငွေစာရင်းမှားယွင်းမှုကို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ပြင်ဆင်ခြင်း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457200" marR="0" lvl="1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ဦးစီးဌာနသို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့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မပေးပို့ရသေးလျင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ပြင်ဆင်နိုင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457200" marR="0" lvl="1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itchFamily="2" charset="2"/>
              <a:buChar char="Ø"/>
              <a:tabLst/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ဦးစီးဌာနသို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့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ပေးပို့ပြီးဖြစ်ပါက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- </a:t>
            </a:r>
          </a:p>
          <a:p>
            <a:pPr lvl="2" algn="just" fontAlgn="base">
              <a:lnSpc>
                <a:spcPct val="150000"/>
              </a:lnSpc>
              <a:spcBef>
                <a:spcPct val="0"/>
              </a:spcBef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(က)	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မှားယွင်းချက်ကို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ဦးစီးဌာနသို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့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အကြောင်းကြားရန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2" algn="just" fontAlgn="base">
              <a:lnSpc>
                <a:spcPct val="150000"/>
              </a:lnSpc>
              <a:spcBef>
                <a:spcPct val="0"/>
              </a:spcBef>
            </a:pPr>
            <a:r>
              <a:rPr lang="en-US" sz="2000" baseline="0" dirty="0" smtClean="0">
                <a:latin typeface="Myanmar2.1" pitchFamily="34" charset="0"/>
                <a:cs typeface="Myanmar2.1" pitchFamily="34" charset="0"/>
              </a:rPr>
              <a:t>(ခ)	</a:t>
            </a:r>
            <a:r>
              <a:rPr lang="en-US" sz="2000" baseline="0" dirty="0" err="1" smtClean="0">
                <a:latin typeface="Myanmar2.1" pitchFamily="34" charset="0"/>
                <a:cs typeface="Myanmar2.1" pitchFamily="34" charset="0"/>
              </a:rPr>
              <a:t>ဦးစီးဌာနက</a:t>
            </a:r>
            <a:r>
              <a:rPr lang="en-US" sz="2000" baseline="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စစ်ဆေး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၍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ပြောင်းရ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ွှ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ေ့စာရင်းသွင်းလ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ွှ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ာဖြင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့်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လက်ရှိ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 လ 	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တွင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ပြင်ဆင်ပြီးကြောင်း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ပြန်လည်အကြောင်းကြားရန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2" algn="just" fontAlgn="base">
              <a:lnSpc>
                <a:spcPct val="150000"/>
              </a:lnSpc>
              <a:spcBef>
                <a:spcPct val="0"/>
              </a:spcBef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(ဂ)	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အကြောင်းကြားစာ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၏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စာအမှတ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်/</a:t>
            </a:r>
            <a:r>
              <a:rPr kumimoji="0" lang="en-US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ရက်စွဲ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ကို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ပြင်ဆင်မိန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့်/ 	</a:t>
            </a:r>
            <a:r>
              <a:rPr kumimoji="0" lang="en-US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ရည်ည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ွှ</a:t>
            </a:r>
            <a:r>
              <a:rPr kumimoji="0" lang="en-US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န်း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၍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ပြင်ဆင်နိုင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်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F7B0-5915-41A3-B9AF-5649C0DD82D4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838200" y="304800"/>
            <a:ext cx="7772400" cy="6096000"/>
          </a:xfrm>
          <a:prstGeom prst="rect">
            <a:avLst/>
          </a:prstGeom>
          <a:solidFill>
            <a:srgbClr val="1ABEF8"/>
          </a:solidFill>
          <a:ln>
            <a:solidFill>
              <a:srgbClr val="1ABEF8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မတ်လအပြီးသတ်နှင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ဘဏ္ဍာငွေအရအသုံးဆိုင်ရာ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စာရင်းရေးဆွဲခြင်း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ဘဏ္ဍာရေးနှစ်မှာ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(၁၂)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လတာ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ကာလအတွက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ဖြစ်ပါသည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စာရင်းသဘောအရ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(၁၃)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လဖြစ်ပါသည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မတ်လအပြီးသတ်စာရင်း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ဟု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ခေ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ါ်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ပါသည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စာရင်းပြင်ဆင်ရန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်၊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ညှိနှိုင်းရန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်၊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တင်သွင်းရန်အားလုံး၊ဘဏ္ဍာနှစ်တစ်နှစ်အတွက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tabLst/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  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အပြီးသတ်ရေးဆွဲခြင်းဖြစ်ပါသည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ခွင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ပြုရန်ပုံငွေမ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ှ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ကျခံသုံးစွဲငွေများ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(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အသုံးစရိတ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်)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မိမိတို့မြို့နယ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်/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ဌာနမှရရှိသည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ငွေအားလုံးကို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(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သာမန်ရငွေ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/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ငွေလုံးငွေရင်းရငွေ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tabLst/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  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ဌာနဆိုင်ရာစာရင်းသို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့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ပေးသွင်းငွေများ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လျာထားရန်ပုံငွေများနှင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ပိုလ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ျှ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ံငွေများနှင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့်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ပိုလ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ျှ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ံငွေ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/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ပိုသုံးငွေ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/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ပိုရငွေ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/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လျော့ရငွေ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tabLst/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  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စာရင်းများ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ပြုစုလ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ျှ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က်ပေးပို့ရပါသည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4E3C2-291B-46BD-816A-150283E0B087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6" name="Oval 18"/>
          <p:cNvSpPr>
            <a:spLocks noChangeArrowheads="1"/>
          </p:cNvSpPr>
          <p:nvPr/>
        </p:nvSpPr>
        <p:spPr bwMode="auto">
          <a:xfrm>
            <a:off x="76200" y="2074863"/>
            <a:ext cx="1905000" cy="12017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ငွေသား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ချက်လက်မှတ်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ဘဏ်ငွေလွှဲလက်မှ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တ်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AutoShape 2"/>
          <p:cNvSpPr>
            <a:spLocks noChangeShapeType="1"/>
          </p:cNvSpPr>
          <p:nvPr/>
        </p:nvSpPr>
        <p:spPr bwMode="auto">
          <a:xfrm>
            <a:off x="2085975" y="2566988"/>
            <a:ext cx="5048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90799" y="2309813"/>
            <a:ext cx="885825" cy="485775"/>
          </a:xfrm>
          <a:prstGeom prst="rect">
            <a:avLst/>
          </a:prstGeom>
          <a:solidFill>
            <a:srgbClr val="FF66FF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၅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2065" name="AutoShape 17"/>
          <p:cNvSpPr>
            <a:spLocks noChangeShapeType="1"/>
          </p:cNvSpPr>
          <p:nvPr/>
        </p:nvSpPr>
        <p:spPr bwMode="auto">
          <a:xfrm>
            <a:off x="3543300" y="2566988"/>
            <a:ext cx="5048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4" name="Oval 16"/>
          <p:cNvSpPr>
            <a:spLocks noChangeArrowheads="1"/>
          </p:cNvSpPr>
          <p:nvPr/>
        </p:nvSpPr>
        <p:spPr bwMode="auto">
          <a:xfrm>
            <a:off x="4124325" y="2386013"/>
            <a:ext cx="904875" cy="509587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ချ</a:t>
            </a:r>
            <a:r>
              <a:rPr lang="en-US" sz="1600" dirty="0" err="1" smtClean="0">
                <a:solidFill>
                  <a:srgbClr val="002060"/>
                </a:solidFill>
                <a:latin typeface="Myanmar2.1" pitchFamily="34" charset="0"/>
                <a:ea typeface="Calibri" pitchFamily="34" charset="0"/>
                <a:cs typeface="Myanmar2.1" pitchFamily="34" charset="0"/>
              </a:rPr>
              <a:t>လန</a:t>
            </a:r>
            <a:r>
              <a:rPr lang="en-US" sz="1600" dirty="0" smtClean="0">
                <a:solidFill>
                  <a:srgbClr val="002060"/>
                </a:solidFill>
                <a:latin typeface="Myanmar2.1" pitchFamily="34" charset="0"/>
                <a:ea typeface="Calibri" pitchFamily="34" charset="0"/>
                <a:cs typeface="Myanmar2.1" pitchFamily="34" charset="0"/>
              </a:rPr>
              <a:t>်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4505325" y="885825"/>
            <a:ext cx="904875" cy="485775"/>
          </a:xfrm>
          <a:prstGeom prst="rect">
            <a:avLst/>
          </a:prstGeom>
          <a:solidFill>
            <a:srgbClr val="FF66FF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၇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6010275" y="885825"/>
            <a:ext cx="914400" cy="485775"/>
          </a:xfrm>
          <a:prstGeom prst="rect">
            <a:avLst/>
          </a:prstGeom>
          <a:solidFill>
            <a:srgbClr val="FF66FF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၁၁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7696200" y="828675"/>
            <a:ext cx="1390650" cy="619125"/>
          </a:xfrm>
          <a:prstGeom prst="rect">
            <a:avLst/>
          </a:prstGeom>
          <a:solidFill>
            <a:srgbClr val="FF66FF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ဘဏ်ရှင်းတမ်း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Bank Statement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590800" y="3578225"/>
            <a:ext cx="838200" cy="455613"/>
          </a:xfrm>
          <a:prstGeom prst="rect">
            <a:avLst/>
          </a:prstGeom>
          <a:solidFill>
            <a:srgbClr val="FF66FF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၆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752975" y="3502025"/>
            <a:ext cx="1085850" cy="579438"/>
          </a:xfrm>
          <a:prstGeom prst="rect">
            <a:avLst/>
          </a:prstGeom>
          <a:solidFill>
            <a:srgbClr val="FF66FF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၉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အရ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6448425" y="3521075"/>
            <a:ext cx="933450" cy="511175"/>
          </a:xfrm>
          <a:prstGeom prst="rect">
            <a:avLst/>
          </a:prstGeom>
          <a:solidFill>
            <a:srgbClr val="FF66FF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၁၀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2051" name="AutoShape 3"/>
          <p:cNvSpPr>
            <a:spLocks noChangeShapeType="1"/>
          </p:cNvSpPr>
          <p:nvPr/>
        </p:nvSpPr>
        <p:spPr bwMode="auto">
          <a:xfrm>
            <a:off x="3019425" y="2846388"/>
            <a:ext cx="0" cy="68738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AutoShape 10"/>
          <p:cNvSpPr>
            <a:spLocks noChangeShapeType="1"/>
          </p:cNvSpPr>
          <p:nvPr/>
        </p:nvSpPr>
        <p:spPr bwMode="auto">
          <a:xfrm flipV="1">
            <a:off x="4591050" y="1371600"/>
            <a:ext cx="447675" cy="9906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7" name="AutoShape 9"/>
          <p:cNvSpPr>
            <a:spLocks noChangeShapeType="1"/>
          </p:cNvSpPr>
          <p:nvPr/>
        </p:nvSpPr>
        <p:spPr bwMode="auto">
          <a:xfrm>
            <a:off x="4829175" y="2903537"/>
            <a:ext cx="352425" cy="60166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6" name="AutoShape 8"/>
          <p:cNvSpPr>
            <a:spLocks noChangeShapeType="1"/>
          </p:cNvSpPr>
          <p:nvPr/>
        </p:nvSpPr>
        <p:spPr bwMode="auto">
          <a:xfrm>
            <a:off x="5391150" y="1430338"/>
            <a:ext cx="1285875" cy="20240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5" name="AutoShape 7"/>
          <p:cNvSpPr>
            <a:spLocks noChangeShapeType="1"/>
          </p:cNvSpPr>
          <p:nvPr/>
        </p:nvSpPr>
        <p:spPr bwMode="auto">
          <a:xfrm>
            <a:off x="5448300" y="1081088"/>
            <a:ext cx="5048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AutoShape 6"/>
          <p:cNvSpPr>
            <a:spLocks noChangeShapeType="1"/>
          </p:cNvSpPr>
          <p:nvPr/>
        </p:nvSpPr>
        <p:spPr bwMode="auto">
          <a:xfrm flipH="1">
            <a:off x="7010400" y="1081088"/>
            <a:ext cx="6191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3" name="AutoShape 5"/>
          <p:cNvSpPr>
            <a:spLocks noChangeShapeType="1"/>
          </p:cNvSpPr>
          <p:nvPr/>
        </p:nvSpPr>
        <p:spPr bwMode="auto">
          <a:xfrm>
            <a:off x="5905500" y="3805238"/>
            <a:ext cx="5048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310515"/>
            <a:ext cx="9144000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ရငွေနှင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့်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အသုံးစရိတ်များအတွက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် 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ရေးသွင်းပုံ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   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ရငွေများ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25C0-76E7-4244-95F0-D0B872A5FE92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15" name="Oval 27"/>
          <p:cNvSpPr>
            <a:spLocks noChangeArrowheads="1"/>
          </p:cNvSpPr>
          <p:nvPr/>
        </p:nvSpPr>
        <p:spPr bwMode="auto">
          <a:xfrm>
            <a:off x="209550" y="2787650"/>
            <a:ext cx="1924050" cy="79375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အသုံးစရိတ်ပြေစာ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 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များ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899" name="Oval 11"/>
          <p:cNvSpPr>
            <a:spLocks noChangeArrowheads="1"/>
          </p:cNvSpPr>
          <p:nvPr/>
        </p:nvSpPr>
        <p:spPr bwMode="auto">
          <a:xfrm>
            <a:off x="2676525" y="2682875"/>
            <a:ext cx="1743075" cy="89852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ငွေတောင်းခံလွှာ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ဘောက်ချာ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4876800" y="2911475"/>
            <a:ext cx="838200" cy="455613"/>
          </a:xfrm>
          <a:prstGeom prst="rect">
            <a:avLst/>
          </a:prstGeom>
          <a:solidFill>
            <a:srgbClr val="FF66FF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၈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4800600" y="1906588"/>
            <a:ext cx="838200" cy="455612"/>
          </a:xfrm>
          <a:prstGeom prst="rect">
            <a:avLst/>
          </a:prstGeom>
          <a:solidFill>
            <a:srgbClr val="FF66FF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၁၁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476750" y="603250"/>
            <a:ext cx="1390650" cy="619125"/>
          </a:xfrm>
          <a:prstGeom prst="rect">
            <a:avLst/>
          </a:prstGeom>
          <a:solidFill>
            <a:srgbClr val="FF66FF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ဘဏ်ရှင်းတမ်း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Bank Statement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914" name="Rectangle 26"/>
          <p:cNvSpPr>
            <a:spLocks noChangeArrowheads="1"/>
          </p:cNvSpPr>
          <p:nvPr/>
        </p:nvSpPr>
        <p:spPr bwMode="auto">
          <a:xfrm>
            <a:off x="6324600" y="2911475"/>
            <a:ext cx="838200" cy="455613"/>
          </a:xfrm>
          <a:prstGeom prst="rect">
            <a:avLst/>
          </a:prstGeom>
          <a:solidFill>
            <a:srgbClr val="FF66FF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 ၅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7924800" y="2911475"/>
            <a:ext cx="838200" cy="455613"/>
          </a:xfrm>
          <a:prstGeom prst="rect">
            <a:avLst/>
          </a:prstGeom>
          <a:solidFill>
            <a:srgbClr val="FF66FF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 - ၆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3048000" y="4211638"/>
            <a:ext cx="838200" cy="455612"/>
          </a:xfrm>
          <a:prstGeom prst="rect">
            <a:avLst/>
          </a:prstGeom>
          <a:solidFill>
            <a:srgbClr val="FF66FF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၉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913" name="Rectangle 25"/>
          <p:cNvSpPr>
            <a:spLocks noChangeArrowheads="1"/>
          </p:cNvSpPr>
          <p:nvPr/>
        </p:nvSpPr>
        <p:spPr bwMode="auto">
          <a:xfrm>
            <a:off x="4876800" y="4211638"/>
            <a:ext cx="838200" cy="455612"/>
          </a:xfrm>
          <a:prstGeom prst="rect">
            <a:avLst/>
          </a:prstGeom>
          <a:solidFill>
            <a:srgbClr val="FF66FF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 - ၁၀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908" name="Rectangle 20"/>
          <p:cNvSpPr>
            <a:spLocks noChangeArrowheads="1"/>
          </p:cNvSpPr>
          <p:nvPr/>
        </p:nvSpPr>
        <p:spPr bwMode="auto">
          <a:xfrm>
            <a:off x="1524000" y="5638800"/>
            <a:ext cx="838200" cy="455613"/>
          </a:xfrm>
          <a:prstGeom prst="rect">
            <a:avLst/>
          </a:prstGeom>
          <a:solidFill>
            <a:srgbClr val="FF66FF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၁၂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2971800" y="5629275"/>
            <a:ext cx="838200" cy="455613"/>
          </a:xfrm>
          <a:prstGeom prst="rect">
            <a:avLst/>
          </a:prstGeom>
          <a:solidFill>
            <a:srgbClr val="FF66FF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၁၄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4267200" y="5619750"/>
            <a:ext cx="838200" cy="455613"/>
          </a:xfrm>
          <a:prstGeom prst="rect">
            <a:avLst/>
          </a:prstGeom>
          <a:solidFill>
            <a:srgbClr val="FF66FF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၁၅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905" name="Rectangle 17"/>
          <p:cNvSpPr>
            <a:spLocks noChangeArrowheads="1"/>
          </p:cNvSpPr>
          <p:nvPr/>
        </p:nvSpPr>
        <p:spPr bwMode="auto">
          <a:xfrm>
            <a:off x="5562600" y="5610225"/>
            <a:ext cx="838200" cy="455613"/>
          </a:xfrm>
          <a:prstGeom prst="rect">
            <a:avLst/>
          </a:prstGeom>
          <a:solidFill>
            <a:srgbClr val="FF66FF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၁၆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897" name="AutoShape 9"/>
          <p:cNvSpPr>
            <a:spLocks noChangeShapeType="1"/>
          </p:cNvSpPr>
          <p:nvPr/>
        </p:nvSpPr>
        <p:spPr bwMode="auto">
          <a:xfrm>
            <a:off x="2190750" y="3136900"/>
            <a:ext cx="4000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1" name="AutoShape 3"/>
          <p:cNvSpPr>
            <a:spLocks noChangeShapeType="1"/>
          </p:cNvSpPr>
          <p:nvPr/>
        </p:nvSpPr>
        <p:spPr bwMode="auto">
          <a:xfrm>
            <a:off x="4476750" y="3136900"/>
            <a:ext cx="4000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12" name="AutoShape 24"/>
          <p:cNvSpPr>
            <a:spLocks noChangeShapeType="1"/>
          </p:cNvSpPr>
          <p:nvPr/>
        </p:nvSpPr>
        <p:spPr bwMode="auto">
          <a:xfrm>
            <a:off x="5772150" y="3136900"/>
            <a:ext cx="4000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3" name="AutoShape 5"/>
          <p:cNvSpPr>
            <a:spLocks noChangeShapeType="1"/>
          </p:cNvSpPr>
          <p:nvPr/>
        </p:nvSpPr>
        <p:spPr bwMode="auto">
          <a:xfrm>
            <a:off x="7267575" y="3136900"/>
            <a:ext cx="5810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11" name="AutoShape 23"/>
          <p:cNvSpPr>
            <a:spLocks noChangeShapeType="1"/>
          </p:cNvSpPr>
          <p:nvPr/>
        </p:nvSpPr>
        <p:spPr bwMode="auto">
          <a:xfrm>
            <a:off x="5257800" y="1303338"/>
            <a:ext cx="0" cy="4381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4" name="AutoShape 6"/>
          <p:cNvSpPr>
            <a:spLocks noChangeShapeType="1"/>
          </p:cNvSpPr>
          <p:nvPr/>
        </p:nvSpPr>
        <p:spPr bwMode="auto">
          <a:xfrm flipV="1">
            <a:off x="5257800" y="2438400"/>
            <a:ext cx="0" cy="4254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10" name="AutoShape 22"/>
          <p:cNvSpPr>
            <a:spLocks noChangeShapeType="1"/>
          </p:cNvSpPr>
          <p:nvPr/>
        </p:nvSpPr>
        <p:spPr bwMode="auto">
          <a:xfrm>
            <a:off x="5257800" y="3473450"/>
            <a:ext cx="0" cy="6477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6" name="AutoShape 8"/>
          <p:cNvSpPr>
            <a:spLocks noChangeShapeType="1"/>
          </p:cNvSpPr>
          <p:nvPr/>
        </p:nvSpPr>
        <p:spPr bwMode="auto">
          <a:xfrm>
            <a:off x="3505200" y="3711575"/>
            <a:ext cx="0" cy="5048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09" name="AutoShape 21"/>
          <p:cNvSpPr>
            <a:spLocks noChangeShapeType="1"/>
          </p:cNvSpPr>
          <p:nvPr/>
        </p:nvSpPr>
        <p:spPr bwMode="auto">
          <a:xfrm>
            <a:off x="3429000" y="4738688"/>
            <a:ext cx="0" cy="3714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04" name="AutoShape 16"/>
          <p:cNvSpPr>
            <a:spLocks noChangeShapeType="1"/>
          </p:cNvSpPr>
          <p:nvPr/>
        </p:nvSpPr>
        <p:spPr bwMode="auto">
          <a:xfrm>
            <a:off x="1905000" y="5245100"/>
            <a:ext cx="0" cy="3714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03" name="AutoShape 15"/>
          <p:cNvSpPr>
            <a:spLocks noChangeShapeType="1"/>
          </p:cNvSpPr>
          <p:nvPr/>
        </p:nvSpPr>
        <p:spPr bwMode="auto">
          <a:xfrm>
            <a:off x="4724400" y="5254625"/>
            <a:ext cx="0" cy="3714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02" name="AutoShape 14"/>
          <p:cNvSpPr>
            <a:spLocks noChangeShapeType="1"/>
          </p:cNvSpPr>
          <p:nvPr/>
        </p:nvSpPr>
        <p:spPr bwMode="auto">
          <a:xfrm>
            <a:off x="3429000" y="5254625"/>
            <a:ext cx="0" cy="3714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01" name="AutoShape 13"/>
          <p:cNvSpPr>
            <a:spLocks noChangeShapeType="1"/>
          </p:cNvSpPr>
          <p:nvPr/>
        </p:nvSpPr>
        <p:spPr bwMode="auto">
          <a:xfrm>
            <a:off x="6019800" y="5245100"/>
            <a:ext cx="0" cy="3714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16" name="Rectangle 28"/>
          <p:cNvSpPr>
            <a:spLocks noChangeArrowheads="1"/>
          </p:cNvSpPr>
          <p:nvPr/>
        </p:nvSpPr>
        <p:spPr bwMode="auto">
          <a:xfrm>
            <a:off x="609600" y="527447"/>
            <a:ext cx="14478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အသုံးစရိတ်များ</a:t>
            </a:r>
            <a:endParaRPr kumimoji="0" lang="en-US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926" name="Rectangle 3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1905000" y="5257800"/>
            <a:ext cx="411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AutoShape 9"/>
          <p:cNvSpPr>
            <a:spLocks noChangeShapeType="1"/>
          </p:cNvSpPr>
          <p:nvPr/>
        </p:nvSpPr>
        <p:spPr bwMode="auto">
          <a:xfrm>
            <a:off x="4248150" y="4419600"/>
            <a:ext cx="4000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Date Placeholder 3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D8048-8F8B-4215-92D2-2E1040F20CFF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-609600" y="152400"/>
            <a:ext cx="9897261" cy="7273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         (ခ)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ရေးဆွဲခြင်း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(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ပြည်ထောင်စုအဆင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့်)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(၁)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ပြည်ထောင်စု၏ရသုံးခန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မှန်းခြေငွေစာရင်းကို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 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အပိုင်း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(၄)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ပိုင်းခွဲ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၍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ရေးဆွဲပါသည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်။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	အပိုင်း-၁။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ပြည်ထောင်စုအဆင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့်ဗဟိုအဖွဲ့အစည်းများ၊၀န်ကြီးဌာနများ၊ဦးစီးဌာနများ။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	အပိုင်း-၂။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ပြည်ထောင်စုအဆင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နိုင်ငံတော်ပိုင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စီးပွားရေးအဖွဲ့အစည်းများ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။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	အပိုင်း-၃။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တပ်မြို့စည်ပင်သာယာရေးအဖွဲ့များ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။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	အပိုင်း-၄။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နေပြည်တော်စည်ပင်သာယာရေးကော်မတီ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။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(၂)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ရသုံးခန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မှန်းခြေငွေစာရင်းရေးဆွဲရာတွင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်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အောက်ပါစာရင်းများကို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ရေးဆွဲရပါသည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်။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		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ကက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)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သာမန်စာရင်း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		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ခခ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)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ငွေလုံးငွေရင်းစာရင်း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		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ဂဂ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)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လူအင်အားစာရင်း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		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ဃဃ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)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ပစ္စည်းစာရင်း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	(၃)	သက်ဆိုင်ရာ၀န်ကြီးဌာန(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ငွေစာရင်းအုပ်စုခေါင်းစဥ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်)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အသီးသီးတွင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်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အောက်ပါအတိုင်း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	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စာရင်းများကို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ခွဲခြားရေးဆွဲရပါသည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်။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latin typeface="Myanmar2" pitchFamily="34" charset="0"/>
                <a:ea typeface="MyaZedi" pitchFamily="49" charset="-128"/>
                <a:cs typeface="Myanmar2" pitchFamily="34" charset="0"/>
              </a:rPr>
              <a:t>			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3B54-7AA3-43F5-B1F7-3DE5A1FA6AB4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914400"/>
            <a:ext cx="8153400" cy="626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	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တစ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်၊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သာမန်ရငွေများစာရင်း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	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နှစ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်၊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သာမန်အသုံးစရိတ်စာရင်း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	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သုံး၊အတိုးရငွေများစာရင်း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	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လေး၊အတိုးပေးငွေများစာရင်း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	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ငါး၊ထောက်ပံ့ငွေအသုံးစရိတ်စာရင်း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	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ခြောက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်၊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ငွေလုံးငွေရင်းရငွေများစာရင်း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	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ခုနှစ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်၊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ပြည်ပအကူအညီရငွေစာရင်း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	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ရှစ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်၊ကြွ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ေးမြီအတွက်ရငွေများစာရင်း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" pitchFamily="34" charset="0"/>
                <a:ea typeface="MyaZedi" pitchFamily="49" charset="-128"/>
                <a:cs typeface="Myanmar2" pitchFamily="34" charset="0"/>
              </a:rPr>
              <a:t>			</a:t>
            </a:r>
            <a:endParaRPr kumimoji="0" lang="en-US" sz="2000" b="0" i="0" u="none" strike="noStrike" cap="none" normalizeH="0" baseline="0" dirty="0" smtClean="0">
              <a:ln>
                <a:noFill/>
              </a:ln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66307-87CB-44A2-935E-02946E28240E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-228600"/>
            <a:ext cx="8153400" cy="8281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		</a:t>
            </a:r>
          </a:p>
          <a:p>
            <a:pPr lvl="0" eaLnBrk="0" fontAlgn="base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Myanmar2" pitchFamily="34" charset="0"/>
              <a:ea typeface="MyaZedi" pitchFamily="49" charset="-128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	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ကိုး၊က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ြွ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ေးမြီအတွက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အသုံးစရိတ်စာရင်း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	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တစ်ဆယ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်၊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အဖွဲ့အစည်းများတွင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ရင်းနှီးငွေမှရငွေစာရင်း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	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တစ်ဆယ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တစ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်၊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အဖွဲ့အစည်းများတွင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ရင်းနှီးငွေစာရင်း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	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တစ်ဆယ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နှစ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်၊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စုဆောင်းငွေစာရင်း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		</a:t>
            </a:r>
            <a:r>
              <a:rPr lang="my-MM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တစ်ဆယ်‌့သုံး၊စုဆောင်းငွေပြန်ထုတ်စာရင်း</a:t>
            </a:r>
            <a:endParaRPr lang="en-US" sz="2400" dirty="0" smtClean="0">
              <a:latin typeface="Myanmar2" pitchFamily="34" charset="0"/>
              <a:ea typeface="MyaZedi" pitchFamily="49" charset="-128"/>
              <a:cs typeface="Myanmar2" pitchFamily="34" charset="0"/>
            </a:endParaRPr>
          </a:p>
          <a:p>
            <a:pPr eaLnBrk="0" fontAlgn="base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- </a:t>
            </a:r>
            <a:r>
              <a:rPr lang="en-US" sz="2400" b="1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ငွေလုံးငွေရင်းအသုံးစရိတ်စာရင်း</a:t>
            </a:r>
            <a:endParaRPr lang="en-US" sz="2400" dirty="0" smtClean="0">
              <a:latin typeface="Myanmar2" pitchFamily="34" charset="0"/>
              <a:ea typeface="MyaZedi" pitchFamily="49" charset="-128"/>
              <a:cs typeface="Myanmar2" pitchFamily="34" charset="0"/>
            </a:endParaRPr>
          </a:p>
          <a:p>
            <a:pPr lvl="0" eaLnBrk="0" fontAlgn="base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			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</a:t>
            </a:r>
            <a:endParaRPr lang="en-US" sz="2000" dirty="0" smtClean="0"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			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" pitchFamily="34" charset="0"/>
                <a:ea typeface="MyaZedi" pitchFamily="49" charset="-128"/>
                <a:cs typeface="Myanmar2" pitchFamily="34" charset="0"/>
              </a:rPr>
              <a:t>	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2008-E5DE-42D3-9C21-733D0DDC1FE1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76200" y="858083"/>
            <a:ext cx="89916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(၄)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ရသုံးမှန်းခြေငွေစာရင်းကို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ရေးဆွဲရာတွင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ဘဏ္ဍာရေးနှစ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တစ်နှစ်ကာလအတွက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 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ရေးဆွဲပါသည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်။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နှစ်စဥ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ဧပြီလ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(၁)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ရက်မ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ှ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မတ်လ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 (၃၁)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ရက်အထိ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ကာလအတွက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 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ရေးဆွဲပါသည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်။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(က)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ယခင်နှစ်အမှန်စာရင်း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	Provisional Actual(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P.A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)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(ခ)	</a:t>
            </a:r>
            <a:r>
              <a:rPr lang="my-MM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လက်ရှိနှစ်၏ ခွဲ‌ေ၀ချထားငွေ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	Budget Estimate (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B.E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)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(ဂ)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လက်ရှိနှစ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်၏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ပြုပြင်ပြီးခန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မှန်းခြေ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Revised Estimate (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R.E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)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(ဃ)	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လာမည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နှစ်အတွက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 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ခန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4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မှန်းခြေ</a:t>
            </a:r>
            <a:r>
              <a:rPr lang="en-US" sz="24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	Estimate</a:t>
            </a:r>
            <a:endParaRPr lang="en-US" sz="2400" dirty="0" smtClean="0">
              <a:latin typeface="Myanmar2" pitchFamily="34" charset="0"/>
              <a:cs typeface="Myanmar2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" pitchFamily="34" charset="0"/>
              <a:ea typeface="MyaZedi" pitchFamily="49" charset="-128"/>
              <a:cs typeface="Myanmar2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7D882-2238-4B6E-82B3-3B3547702857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B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28600" y="696754"/>
            <a:ext cx="88392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(၅)	</a:t>
            </a:r>
            <a:r>
              <a:rPr lang="en-US" sz="2000" b="1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ရသုံးမှန်းခြေငွေစာရင်းရေးဆွဲရာတွင</a:t>
            </a:r>
            <a:r>
              <a:rPr lang="en-US" sz="2000" b="1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 </a:t>
            </a:r>
            <a:r>
              <a:rPr lang="en-US" sz="2000" b="1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အခြေခံရမည</a:t>
            </a:r>
            <a:r>
              <a:rPr lang="en-US" sz="2000" b="1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000" b="1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မူများမှာ</a:t>
            </a:r>
            <a:r>
              <a:rPr lang="en-US" sz="2000" b="1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-</a:t>
            </a:r>
            <a:endParaRPr lang="en-US" sz="2000" dirty="0" smtClean="0">
              <a:latin typeface="Myanmar2" pitchFamily="34" charset="0"/>
              <a:cs typeface="Myanmar2" pitchFamily="34" charset="0"/>
            </a:endParaRP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ရသုံးမှန်းခန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မှန်းခြေငွေစာရင်းသည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 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အမှန်တကယ်ရရှိမည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 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ငွေသားနှင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 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သုံးစွဲမည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ငွေသားအပေ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ါ်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မူတည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်၍ </a:t>
            </a:r>
            <a:endParaRPr lang="en-US" sz="2000" dirty="0" smtClean="0">
              <a:latin typeface="Myanmar2" pitchFamily="34" charset="0"/>
              <a:cs typeface="Myanmar2" pitchFamily="34" charset="0"/>
            </a:endParaRP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ခန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မှန်းရပါသည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်။</a:t>
            </a:r>
            <a:endParaRPr lang="en-US" sz="2000" dirty="0" smtClean="0">
              <a:latin typeface="Myanmar2" pitchFamily="34" charset="0"/>
              <a:cs typeface="Myanmar2" pitchFamily="34" charset="0"/>
            </a:endParaRP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ရငွေများနှင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 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ပေးငွေများ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အမျိုးမျိုးပြောင်းလဲနိုင်သည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 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အခြေအနေများအားလုံးကို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   </a:t>
            </a: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ထည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သွင်းစဥ်းစားရပါမည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်။</a:t>
            </a: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ရငွေများနှင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ပေးငွေကို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သီးခြားခန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မှန်းခြေပြုလုပ်ရပါမည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်။</a:t>
            </a:r>
            <a:endParaRPr lang="en-US" sz="2000" dirty="0" smtClean="0">
              <a:latin typeface="Myanmar2" pitchFamily="34" charset="0"/>
              <a:cs typeface="Myanmar2" pitchFamily="34" charset="0"/>
            </a:endParaRP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လစာအတွက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 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ခန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မှန်းခြေငွေစာရင်းများ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ရေးဆွဲရာ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၌ 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လာမည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ဘဏ္ဍာရေးနှစ်အတွင်း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ရရှိမည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နှစ်တိုးများ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၊</a:t>
            </a:r>
            <a:endParaRPr lang="en-US" sz="2000" dirty="0" smtClean="0">
              <a:latin typeface="Myanmar2" pitchFamily="34" charset="0"/>
              <a:cs typeface="Myanmar2" pitchFamily="34" charset="0"/>
            </a:endParaRP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အငြိမ်းစားယူမည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့်၀န်ထမ်းများ၊ခန့်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ထားရန်ခွင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ပြုသည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 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လစ်လပ်သော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ရာထူးများနှင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 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ခန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အပ်သည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  </a:t>
            </a: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ရည်ရွယ်ချက်များ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အားလုံးကိုထည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သွင်းစဥ်းစားရပါမည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်။</a:t>
            </a:r>
            <a:endParaRPr lang="en-US" sz="2000" dirty="0" smtClean="0">
              <a:latin typeface="Myanmar2" pitchFamily="34" charset="0"/>
              <a:cs typeface="Myanmar2" pitchFamily="34" charset="0"/>
            </a:endParaRP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ငွေလုံးငွေရင်းအသုံးစရိတ်နှင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ပတ်သက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်၍ 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ခန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မှန်းခြေငွေစာရင်းများ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ရေးဆွဲရာ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၌ </a:t>
            </a: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စီမံကိန်းရေးဆွဲရေးဦးစီးဌာနမ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ှ 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ချမှတ်သည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့် 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စီမံကိန်း၊ကိန်းဂဏန်းများ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 </a:t>
            </a:r>
            <a:r>
              <a:rPr lang="en-US" sz="2000" dirty="0" err="1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ဘောင်အတွင်းရေးဆွဲရန်ဖြစ်ပါသည</a:t>
            </a:r>
            <a:r>
              <a:rPr lang="en-US" sz="2000" dirty="0" smtClean="0">
                <a:latin typeface="Myanmar2" pitchFamily="34" charset="0"/>
                <a:ea typeface="MyaZedi" pitchFamily="49" charset="-128"/>
                <a:cs typeface="Myanmar2" pitchFamily="34" charset="0"/>
              </a:rPr>
              <a:t>်။</a:t>
            </a:r>
            <a:endParaRPr lang="en-US" sz="2000" dirty="0" smtClean="0">
              <a:latin typeface="Myanmar2" pitchFamily="34" charset="0"/>
              <a:cs typeface="Myanmar2" pitchFamily="34" charset="0"/>
            </a:endParaRP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2" pitchFamily="34" charset="0"/>
                <a:ea typeface="MyaZedi" pitchFamily="49" charset="-128"/>
                <a:cs typeface="Myanmar2" pitchFamily="34" charset="0"/>
              </a:rPr>
              <a:t>		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2" pitchFamily="34" charset="0"/>
              <a:cs typeface="Myanmar2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C6AF3-792B-4827-AB18-01695E226E3E}" type="datetime1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809</TotalTime>
  <Words>2868</Words>
  <Application>Microsoft Office PowerPoint</Application>
  <PresentationFormat>On-screen Show (4:3)</PresentationFormat>
  <Paragraphs>598</Paragraphs>
  <Slides>45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DELL</cp:lastModifiedBy>
  <cp:revision>87</cp:revision>
  <dcterms:created xsi:type="dcterms:W3CDTF">2016-10-20T08:02:58Z</dcterms:created>
  <dcterms:modified xsi:type="dcterms:W3CDTF">2016-11-01T03:15:15Z</dcterms:modified>
</cp:coreProperties>
</file>